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18" r:id="rId6"/>
    <p:sldId id="319" r:id="rId7"/>
    <p:sldId id="267" r:id="rId8"/>
    <p:sldId id="299" r:id="rId9"/>
    <p:sldId id="300" r:id="rId10"/>
    <p:sldId id="266" r:id="rId11"/>
    <p:sldId id="275" r:id="rId12"/>
    <p:sldId id="320" r:id="rId13"/>
    <p:sldId id="298" r:id="rId14"/>
    <p:sldId id="321" r:id="rId15"/>
    <p:sldId id="322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F"/>
    <a:srgbClr val="ACE5F6"/>
    <a:srgbClr val="074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AE453-738D-46DA-800A-2725818F8216}" v="2" dt="2025-08-05T10:14:3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429" autoAdjust="0"/>
  </p:normalViewPr>
  <p:slideViewPr>
    <p:cSldViewPr snapToGrid="0">
      <p:cViewPr varScale="1">
        <p:scale>
          <a:sx n="65" d="100"/>
          <a:sy n="65" d="100"/>
        </p:scale>
        <p:origin x="6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94E3-24A5-4AF3-9A64-00CFA02C81E0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66EC-5D54-4330-B6B6-0FE356C8B8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1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66EC-5D54-4330-B6B6-0FE356C8B8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65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30860-B0EB-9E47-A51C-EF616452E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CCE49B-0370-42FA-6FDF-BA5F91D6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D02A7-94B2-C0F3-427A-38461C71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2761F5-12A2-9D5C-B890-DEF80C2C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8AB30-DC39-858C-858A-065BFDD6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D472-55F6-A4EF-FF53-1CBA074C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EC47B-1137-CB6B-925C-07712314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55467-ACA8-C9BA-B45F-84A3BE1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73DD7-4BB1-3F41-0792-A4772D55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0F8D56-2D80-0144-9E4D-39258245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8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3310C-BC6E-22C2-A378-FEBFE3432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F836BE-EF7A-D75C-0675-1A994971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C4235-0787-4CAC-81A7-E224DC4D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150F4-6797-1F52-860F-63FDA011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636C07-C3F0-BB62-73C8-648F3984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6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7A568-85FE-3FB6-DB69-D0AE8E2F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67F71-2359-470E-76F7-700D7528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D4F73-3909-7C8D-E872-05F4CEAA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476C7-A35F-BC43-EC08-A7339D26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C6C8CA-FDDC-BDED-A830-EEA550C3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EB157-EE83-7609-5AE3-1DD3CC0B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775FA-31B7-742A-2B80-C4F7C376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955AB-9675-3E06-980D-05CFD909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79508F-D4E1-7DC6-109E-E7FF3523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4BD3B0-AEFA-6D1D-C0B1-2E33A3A3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0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883AC-41DA-BA3E-4F95-6411166F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0A34C-0A7C-3CE4-B145-B41B861A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D8BE24-20E2-89BD-8394-13A5D9763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104431-7C0A-F90F-46CB-2364F6BA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29F536-2918-DE92-DEC1-179093D5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AC288-DA08-9FAE-35BE-BF9D0E2E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53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E93B-07AD-A5AB-B64F-CCF02F60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E18EEA-D40C-AB78-8AD9-7BB7B889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B59D23-5C15-9678-912B-BE046BEE6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A898DB-39A7-C2DD-E705-3CF844569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B31726-9314-92DE-2760-D04CDA25B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42BEAB-8D83-FD1C-CA23-A4F1144C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220923-CF6D-0E64-5A34-23DB4C94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802C40-E5FE-14F4-B805-C63E54CE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9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CA20-A97A-09FB-478C-92AC7C1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33E77E-E4B3-6421-6243-A70C1CBC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7D1DB1-03BA-61CF-9410-E3EE6E7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762D02-4D66-1C11-1146-907EF99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804C88-E789-99A1-E473-91D8857D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C159B1-0FAC-9D86-3490-F2EC0A82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A000A5-588B-E4B5-97D4-34E60A50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29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8CFAE-36DF-2A55-5916-6CD9ADF6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BC028-F35C-A86C-1A20-17DB78A7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6B5385-5EB8-D763-9C72-88E46570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04A0D8-5C2A-F593-0F83-DF5B6AEF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BA48EB-6190-E368-F321-CD24599E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EEA7C3-77A8-EA57-A806-4EE3E4F0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5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E70C2-F196-158F-1AD6-A20C46AC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22EDD9-D00A-A3EB-3217-381972C85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F8EC1B-571A-0E74-E983-D1C61B92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6F44B2-6B8C-FAEB-B66C-6D63FE5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B3B167-4956-77F9-E036-19F04FB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CA7D1-719C-A85C-5F12-1FA8F6DC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1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F541D6-B1E2-2261-B192-A8D2D49E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3E52A5-6E86-CAEC-D531-567D04B4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08D6D-EB7E-834E-8136-CECE06773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1AC73-237B-49B5-9C77-96A424285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4719DB-CB23-4819-AC93-4EFFBEB72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3E1A29FF-E88A-ED16-2321-AE23C9529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F464F1-DA7E-AA3D-C765-A5626B9CFB47}"/>
              </a:ext>
            </a:extLst>
          </p:cNvPr>
          <p:cNvSpPr txBox="1"/>
          <p:nvPr/>
        </p:nvSpPr>
        <p:spPr>
          <a:xfrm>
            <a:off x="691979" y="1705579"/>
            <a:ext cx="710785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b="1" dirty="0">
                <a:solidFill>
                  <a:srgbClr val="C00000"/>
                </a:solidFill>
                <a:latin typeface="Gelica SemiBold" pitchFamily="50" charset="0"/>
              </a:rPr>
              <a:t>Bewegend ouder worden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738AE5-CEA3-5618-EC22-B6DE0D9A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9" y="6383727"/>
            <a:ext cx="2517612" cy="26035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C423E23-A0DC-17A0-AD79-C9081A2FAE97}"/>
              </a:ext>
            </a:extLst>
          </p:cNvPr>
          <p:cNvSpPr txBox="1"/>
          <p:nvPr/>
        </p:nvSpPr>
        <p:spPr>
          <a:xfrm>
            <a:off x="7274964" y="5933850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2007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170A18-8AA5-1AF7-1028-D193C8C2D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9180D13D-6989-BDDB-CD2D-C0D4B000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116979" y="-1466526"/>
            <a:ext cx="11200881" cy="5418531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65E4CDE8-37F3-3025-ACE7-5C8F580F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BDAB3600-EEB9-E670-007E-CFE344B247CC}"/>
              </a:ext>
            </a:extLst>
          </p:cNvPr>
          <p:cNvSpPr txBox="1"/>
          <p:nvPr/>
        </p:nvSpPr>
        <p:spPr>
          <a:xfrm>
            <a:off x="650930" y="1597637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Vallen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1C1F0F0-9CC5-CAB5-A5FD-EE8E9AD9BEA5}"/>
              </a:ext>
            </a:extLst>
          </p:cNvPr>
          <p:cNvSpPr txBox="1"/>
          <p:nvPr/>
        </p:nvSpPr>
        <p:spPr>
          <a:xfrm>
            <a:off x="11342702" y="215719"/>
            <a:ext cx="849297" cy="5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C4DC0A-4BC1-66C3-CBAD-88A2CBB6299A}"/>
              </a:ext>
            </a:extLst>
          </p:cNvPr>
          <p:cNvSpPr txBox="1"/>
          <p:nvPr/>
        </p:nvSpPr>
        <p:spPr>
          <a:xfrm>
            <a:off x="849297" y="4000696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Bent u het afgelopen jaar gevallen?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Heeft u moeite met bewegen, opstaan of balans houden?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Bent u bang om te vallen?</a:t>
            </a:r>
          </a:p>
        </p:txBody>
      </p:sp>
    </p:spTree>
    <p:extLst>
      <p:ext uri="{BB962C8B-B14F-4D97-AF65-F5344CB8AC3E}">
        <p14:creationId xmlns:p14="http://schemas.microsoft.com/office/powerpoint/2010/main" val="12658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27916-5497-0097-4C04-EA1428B26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F4E5D6-0544-92AE-736A-8D156B2E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1519407-4956-7A80-306F-161A5A41B48D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E2B1EEB7-5001-8418-9508-81EACFC139E2}"/>
              </a:ext>
            </a:extLst>
          </p:cNvPr>
          <p:cNvSpPr/>
          <p:nvPr/>
        </p:nvSpPr>
        <p:spPr>
          <a:xfrm>
            <a:off x="1504334" y="194062"/>
            <a:ext cx="8996517" cy="6469876"/>
          </a:xfrm>
          <a:custGeom>
            <a:avLst/>
            <a:gdLst/>
            <a:ahLst/>
            <a:cxnLst/>
            <a:rect l="l" t="t" r="r" b="b"/>
            <a:pathLst>
              <a:path w="13903214" h="9811337">
                <a:moveTo>
                  <a:pt x="0" y="0"/>
                </a:moveTo>
                <a:lnTo>
                  <a:pt x="13903214" y="0"/>
                </a:lnTo>
                <a:lnTo>
                  <a:pt x="13903214" y="9811336"/>
                </a:lnTo>
                <a:lnTo>
                  <a:pt x="0" y="9811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83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F06C7-FB86-C789-A3C8-F4B46BAE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61EA3907-2D73-BED2-F44A-40459F9C2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116979" y="-1466526"/>
            <a:ext cx="11200881" cy="5418531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AF51FCBF-D6C1-F891-4CAB-08AEDD821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CB7A2CF-93A4-847B-14CF-F5A528A5E5D6}"/>
              </a:ext>
            </a:extLst>
          </p:cNvPr>
          <p:cNvSpPr txBox="1"/>
          <p:nvPr/>
        </p:nvSpPr>
        <p:spPr>
          <a:xfrm>
            <a:off x="650930" y="1597637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In de wijk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E1CEA77-F131-CCD0-FC37-2C169505C86A}"/>
              </a:ext>
            </a:extLst>
          </p:cNvPr>
          <p:cNvSpPr txBox="1"/>
          <p:nvPr/>
        </p:nvSpPr>
        <p:spPr>
          <a:xfrm>
            <a:off x="11342702" y="215719"/>
            <a:ext cx="849297" cy="5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47496F-B9A6-6199-4CF0-3BE652C0BA0F}"/>
              </a:ext>
            </a:extLst>
          </p:cNvPr>
          <p:cNvSpPr txBox="1"/>
          <p:nvPr/>
        </p:nvSpPr>
        <p:spPr>
          <a:xfrm>
            <a:off x="849297" y="4000696"/>
            <a:ext cx="89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[Vul hier het beweegaanbod in de wijk aan en benoem de plekken en professionals waar inwoners terecht kunnen voor een gesprek </a:t>
            </a:r>
            <a:r>
              <a:rPr lang="nl-NL">
                <a:solidFill>
                  <a:srgbClr val="074556"/>
                </a:solidFill>
                <a:latin typeface="Consolas" panose="020B0609020204030204" pitchFamily="49" charset="0"/>
              </a:rPr>
              <a:t>of valanalyse].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1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4CED4-8ED7-31A5-ED80-7E232C5D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7B93BB30-AFCE-5358-8E93-68A0A968A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C89089-1780-802C-C3A1-D0DC42EC654B}"/>
              </a:ext>
            </a:extLst>
          </p:cNvPr>
          <p:cNvSpPr txBox="1"/>
          <p:nvPr/>
        </p:nvSpPr>
        <p:spPr>
          <a:xfrm>
            <a:off x="691979" y="1955207"/>
            <a:ext cx="7107851" cy="157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Bedankt </a:t>
            </a:r>
          </a:p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voor vandaag!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39F370-2FEA-642B-3B4A-0B9399BCD7B2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E1DEBF2-1F08-711C-CA5B-70692AF003AB}"/>
              </a:ext>
            </a:extLst>
          </p:cNvPr>
          <p:cNvSpPr/>
          <p:nvPr/>
        </p:nvSpPr>
        <p:spPr>
          <a:xfrm>
            <a:off x="9308819" y="5712188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338C919-C227-10E1-D73A-3D5727869ABA}"/>
              </a:ext>
            </a:extLst>
          </p:cNvPr>
          <p:cNvSpPr/>
          <p:nvPr/>
        </p:nvSpPr>
        <p:spPr>
          <a:xfrm>
            <a:off x="6233905" y="5703254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>
              <a:solidFill>
                <a:srgbClr val="C00000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57F86B3-A91F-026A-5F62-6ACC8BD59101}"/>
              </a:ext>
            </a:extLst>
          </p:cNvPr>
          <p:cNvSpPr/>
          <p:nvPr/>
        </p:nvSpPr>
        <p:spPr>
          <a:xfrm>
            <a:off x="6233905" y="6404403"/>
            <a:ext cx="283268" cy="191814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AE901D49-B8B4-3E3C-FA23-CDE28BE1D655}"/>
              </a:ext>
            </a:extLst>
          </p:cNvPr>
          <p:cNvSpPr/>
          <p:nvPr/>
        </p:nvSpPr>
        <p:spPr>
          <a:xfrm>
            <a:off x="9357343" y="6331586"/>
            <a:ext cx="234744" cy="264631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CADFAC-9D92-F8DF-351E-26688489C0DC}"/>
              </a:ext>
            </a:extLst>
          </p:cNvPr>
          <p:cNvSpPr txBox="1"/>
          <p:nvPr/>
        </p:nvSpPr>
        <p:spPr>
          <a:xfrm>
            <a:off x="6605989" y="5706275"/>
            <a:ext cx="99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Adres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ECB6E68-048B-F6AD-573B-363DF100C0FD}"/>
              </a:ext>
            </a:extLst>
          </p:cNvPr>
          <p:cNvSpPr txBox="1"/>
          <p:nvPr/>
        </p:nvSpPr>
        <p:spPr>
          <a:xfrm>
            <a:off x="6537849" y="6369505"/>
            <a:ext cx="2504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E-mailadres van de organisatie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BF3850C-13C8-C6A4-AE09-2EE71BA309AE}"/>
              </a:ext>
            </a:extLst>
          </p:cNvPr>
          <p:cNvSpPr txBox="1"/>
          <p:nvPr/>
        </p:nvSpPr>
        <p:spPr>
          <a:xfrm>
            <a:off x="9721763" y="570627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Link naar uw website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CD408BE-4051-97CB-9AB5-BB992B0CE90E}"/>
              </a:ext>
            </a:extLst>
          </p:cNvPr>
          <p:cNvSpPr txBox="1"/>
          <p:nvPr/>
        </p:nvSpPr>
        <p:spPr>
          <a:xfrm>
            <a:off x="9721762" y="636950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332986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C76CEE31-FDAD-DFB2-F20F-EE840B65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pic>
        <p:nvPicPr>
          <p:cNvPr id="11" name="Afbeelding 10" descr="Afbeelding met Graphics, hart, rood&#10;&#10;Door AI gegenereerde inhoud is mogelijk onjuist.">
            <a:extLst>
              <a:ext uri="{FF2B5EF4-FFF2-40B4-BE49-F238E27FC236}">
                <a16:creationId xmlns:a16="http://schemas.microsoft.com/office/drawing/2014/main" id="{EFA3A09D-D002-986C-C752-06E00A0CAB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7260">
            <a:off x="-1246949" y="-3601593"/>
            <a:ext cx="6228527" cy="72031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A08D788-ED80-C812-F88E-22EEFA3CBB6E}"/>
              </a:ext>
            </a:extLst>
          </p:cNvPr>
          <p:cNvSpPr txBox="1"/>
          <p:nvPr/>
        </p:nvSpPr>
        <p:spPr>
          <a:xfrm>
            <a:off x="925416" y="991518"/>
            <a:ext cx="3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Planning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66F9119-9ABD-21C2-F344-2A6912A8E04D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03305E3-6390-BD90-A750-10A4A5B39A62}"/>
              </a:ext>
            </a:extLst>
          </p:cNvPr>
          <p:cNvSpPr txBox="1"/>
          <p:nvPr/>
        </p:nvSpPr>
        <p:spPr>
          <a:xfrm>
            <a:off x="6495823" y="1699404"/>
            <a:ext cx="5464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14:00	Welkom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14:05	Introductie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14:20	Bewegen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14:50	Beweeg activiteit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15:10	Pauze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15:20	Vallen voorkomen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15:50	Afsluiten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8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1BBA62-CAE0-3F3A-398D-60A2E050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1714AC-21A9-0131-33C2-2828E35CA42C}"/>
              </a:ext>
            </a:extLst>
          </p:cNvPr>
          <p:cNvSpPr txBox="1"/>
          <p:nvPr/>
        </p:nvSpPr>
        <p:spPr>
          <a:xfrm>
            <a:off x="804379" y="1580997"/>
            <a:ext cx="5832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Aan welke woorden denkt u bij ‘gezondheid’?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8D5807-9CF5-8EA9-E77C-F5E56AAB7DB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pic>
        <p:nvPicPr>
          <p:cNvPr id="4" name="Afbeelding 3" descr="Afbeelding met tekenfilm, bril, illustratie, clipart&#10;&#10;Automatisch gegenereerde beschrijving">
            <a:extLst>
              <a:ext uri="{FF2B5EF4-FFF2-40B4-BE49-F238E27FC236}">
                <a16:creationId xmlns:a16="http://schemas.microsoft.com/office/drawing/2014/main" id="{A66390EC-0A2F-749E-9972-CD1ED0A6A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9" b="98071" l="19364" r="75242">
                        <a14:foregroundMark x1="32429" y1="23152" x2="37543" y2="15991"/>
                        <a14:foregroundMark x1="37543" y1="15991" x2="47396" y2="16056"/>
                        <a14:foregroundMark x1="47396" y1="16056" x2="48737" y2="19326"/>
                        <a14:foregroundMark x1="39289" y1="11020" x2="45525" y2="10857"/>
                        <a14:foregroundMark x1="55161" y1="43656" x2="67664" y2="45226"/>
                        <a14:foregroundMark x1="43343" y1="8339" x2="43343" y2="8339"/>
                        <a14:foregroundMark x1="43779" y1="8437" x2="43779" y2="8437"/>
                        <a14:foregroundMark x1="20985" y1="55788" x2="19758" y2="58466"/>
                        <a14:foregroundMark x1="35547" y1="91759" x2="45058" y2="95258"/>
                        <a14:foregroundMark x1="45058" y1="95258" x2="45463" y2="95258"/>
                        <a14:foregroundMark x1="69785" y1="92773" x2="73121" y2="98071"/>
                        <a14:foregroundMark x1="20081" y1="58143" x2="20206" y2="59091"/>
                        <a14:foregroundMark x1="68881" y1="52093" x2="70876" y2="54349"/>
                        <a14:foregroundMark x1="70377" y1="48692" x2="74031" y2="49478"/>
                        <a14:foregroundMark x1="71157" y1="44702" x2="72389" y2="44822"/>
                        <a14:foregroundMark x1="72529" y1="44506" x2="74431" y2="44408"/>
                        <a14:foregroundMark x1="54942" y1="43689" x2="58466" y2="48725"/>
                        <a14:foregroundMark x1="56283" y1="42773" x2="59058" y2="42184"/>
                        <a14:foregroundMark x1="57562" y1="41596" x2="58154" y2="42773"/>
                        <a14:foregroundMark x1="57562" y1="41727" x2="61989" y2="41367"/>
                        <a14:foregroundMark x1="56751" y1="40615" x2="60181" y2="41073"/>
                        <a14:foregroundMark x1="59277" y1="35546" x2="61584" y2="37639"/>
                        <a14:foregroundMark x1="63860" y1="32374" x2="64546" y2="35448"/>
                        <a14:foregroundMark x1="69317" y1="35317" x2="69317" y2="35317"/>
                        <a14:foregroundMark x1="68163" y1="36691" x2="70377" y2="33682"/>
                        <a14:foregroundMark x1="70627" y1="40582" x2="73838" y2="39438"/>
                        <a14:foregroundMark x1="57031" y1="40288" x2="62176" y2="40942"/>
                        <a14:backgroundMark x1="19270" y1="58600" x2="19270" y2="59058"/>
                        <a14:backgroundMark x1="73776" y1="45356" x2="75055" y2="45553"/>
                        <a14:backgroundMark x1="74805" y1="48855" x2="74899" y2="51439"/>
                        <a14:backgroundMark x1="72997" y1="45455" x2="74524" y2="45422"/>
                        <a14:backgroundMark x1="74119" y1="49379" x2="74119" y2="49738"/>
                        <a14:backgroundMark x1="48675" y1="46010" x2="50016" y2="46010"/>
                        <a14:backgroundMark x1="49361" y1="45618" x2="49361" y2="45618"/>
                        <a14:backgroundMark x1="48457" y1="44931" x2="51793" y2="46926"/>
                        <a14:backgroundMark x1="49486" y1="46599" x2="50359" y2="46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4551" r="21210" b="4166"/>
          <a:stretch>
            <a:fillRect/>
          </a:stretch>
        </p:blipFill>
        <p:spPr>
          <a:xfrm>
            <a:off x="7917942" y="1580997"/>
            <a:ext cx="3897757" cy="52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957F9-1A89-AA64-D914-831CA2DA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D87FE8A3-B4A7-3FDE-124D-CAECC180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452630" y="471352"/>
            <a:ext cx="13097260" cy="6335922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CA548C86-2CE0-F32F-FDFE-35C617A0A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34C8611-7B09-FE55-392D-0B32E54615B9}"/>
              </a:ext>
            </a:extLst>
          </p:cNvPr>
          <p:cNvSpPr txBox="1"/>
          <p:nvPr/>
        </p:nvSpPr>
        <p:spPr>
          <a:xfrm>
            <a:off x="1554436" y="3874546"/>
            <a:ext cx="3134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>
              <a:defRPr sz="2800">
                <a:solidFill>
                  <a:srgbClr val="FEF5EF"/>
                </a:solidFill>
                <a:latin typeface="Consolas" panose="020B0609020204030204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Geen losse kabels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FEF5E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9ECA27-C41F-A959-4669-E4C6026F73A8}"/>
              </a:ext>
            </a:extLst>
          </p:cNvPr>
          <p:cNvSpPr txBox="1"/>
          <p:nvPr/>
        </p:nvSpPr>
        <p:spPr>
          <a:xfrm>
            <a:off x="8520453" y="2814340"/>
            <a:ext cx="3055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srgbClr val="FEF5EF"/>
                </a:solidFill>
                <a:latin typeface="Consolas" panose="020B0609020204030204" pitchFamily="49" charset="0"/>
              </a:rPr>
              <a:t>Stevige schoenen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FEF5E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B1FBC6-F08F-03F3-FCFE-390F560A496D}"/>
              </a:ext>
            </a:extLst>
          </p:cNvPr>
          <p:cNvSpPr txBox="1"/>
          <p:nvPr/>
        </p:nvSpPr>
        <p:spPr>
          <a:xfrm>
            <a:off x="1053266" y="1044463"/>
            <a:ext cx="61613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Wat heb je liever?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Niet vallen door..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94487E-62F8-27A6-7295-89DAE1B3862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50562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B20CE-9DB2-D6BB-D8E3-43E22AEE1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773F2AE4-DA87-6ECF-C666-DA4F2C8A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pic>
        <p:nvPicPr>
          <p:cNvPr id="11" name="Afbeelding 10" descr="Afbeelding met Graphics, hart, rood&#10;&#10;Door AI gegenereerde inhoud is mogelijk onjuist.">
            <a:extLst>
              <a:ext uri="{FF2B5EF4-FFF2-40B4-BE49-F238E27FC236}">
                <a16:creationId xmlns:a16="http://schemas.microsoft.com/office/drawing/2014/main" id="{99B7A0E2-4864-BB64-95F6-262BE819BB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7260">
            <a:off x="-1246949" y="-3601593"/>
            <a:ext cx="6228527" cy="72031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92CA67F-DB9A-5DE0-36BE-ED9CD628F400}"/>
              </a:ext>
            </a:extLst>
          </p:cNvPr>
          <p:cNvSpPr txBox="1"/>
          <p:nvPr/>
        </p:nvSpPr>
        <p:spPr>
          <a:xfrm>
            <a:off x="925416" y="991518"/>
            <a:ext cx="3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solidFill>
                  <a:srgbClr val="FEF5EF"/>
                </a:solidFill>
                <a:latin typeface="Gelica SemiBold" pitchFamily="50" charset="0"/>
              </a:rPr>
              <a:t>Bewegen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FEF5EF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BD1BEB6-2368-D659-6592-CAA8974FC2CB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0037C9-B722-6A55-3034-8B54D3710D14}"/>
              </a:ext>
            </a:extLst>
          </p:cNvPr>
          <p:cNvSpPr txBox="1"/>
          <p:nvPr/>
        </p:nvSpPr>
        <p:spPr>
          <a:xfrm>
            <a:off x="925416" y="3477834"/>
            <a:ext cx="5464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Onvoldoende beweging &gt; verhoogt risico op aandoeningen, breuken, en cognitieve achteruitgang.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Oorzaken van weinig bewegen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Beweegrichtlijnen</a:t>
            </a:r>
          </a:p>
        </p:txBody>
      </p:sp>
    </p:spTree>
    <p:extLst>
      <p:ext uri="{BB962C8B-B14F-4D97-AF65-F5344CB8AC3E}">
        <p14:creationId xmlns:p14="http://schemas.microsoft.com/office/powerpoint/2010/main" val="24083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54BD3-2619-6CE4-94DF-DC46A52B5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2D72D237-9920-2447-9265-A54D8FDF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94B4C97A-0EEB-3372-15A3-556478111222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8360C70-8443-7B93-EACA-386C532C7183}"/>
              </a:ext>
            </a:extLst>
          </p:cNvPr>
          <p:cNvSpPr txBox="1"/>
          <p:nvPr/>
        </p:nvSpPr>
        <p:spPr>
          <a:xfrm>
            <a:off x="1359561" y="2925707"/>
            <a:ext cx="8479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Vaste momenten voor bewegen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74556"/>
                </a:solidFill>
                <a:latin typeface="Consolas" panose="020B0609020204030204" pitchFamily="49" charset="0"/>
              </a:rPr>
              <a:t>Hakkenteen</a:t>
            </a:r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Een stoelfiets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Benen trainen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Een blokje 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Neem de trap in plaats van de lift;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Tuinieren;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Vegen rondom of in huis;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Stofzuigen;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Wassen van de ramen;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De hond uitlaten.</a:t>
            </a:r>
          </a:p>
        </p:txBody>
      </p:sp>
      <p:pic>
        <p:nvPicPr>
          <p:cNvPr id="8" name="Afbeelding 7" descr="Afbeelding met creativiteit, kunst&#10;&#10;Door AI gegenereerde inhoud is mogelijk onjuist.">
            <a:extLst>
              <a:ext uri="{FF2B5EF4-FFF2-40B4-BE49-F238E27FC236}">
                <a16:creationId xmlns:a16="http://schemas.microsoft.com/office/drawing/2014/main" id="{0730946A-F8F9-1ECF-D134-10BA15292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3"/>
          <a:stretch>
            <a:fillRect/>
          </a:stretch>
        </p:blipFill>
        <p:spPr>
          <a:xfrm>
            <a:off x="0" y="-2569334"/>
            <a:ext cx="5930049" cy="52153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0EEAF63-DCDD-69BB-79AB-A1A385D7414E}"/>
              </a:ext>
            </a:extLst>
          </p:cNvPr>
          <p:cNvSpPr txBox="1"/>
          <p:nvPr/>
        </p:nvSpPr>
        <p:spPr>
          <a:xfrm>
            <a:off x="667674" y="609074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Tips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7023B85-7E23-BF8F-5D0C-6C2EEE7BB5FB}"/>
              </a:ext>
            </a:extLst>
          </p:cNvPr>
          <p:cNvSpPr txBox="1"/>
          <p:nvPr/>
        </p:nvSpPr>
        <p:spPr>
          <a:xfrm>
            <a:off x="7809304" y="1763236"/>
            <a:ext cx="3715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Plaats hier evt. een afbeelding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3E2DC028-E24B-7244-39C6-6B6F052CAB2F}"/>
              </a:ext>
            </a:extLst>
          </p:cNvPr>
          <p:cNvSpPr/>
          <p:nvPr/>
        </p:nvSpPr>
        <p:spPr>
          <a:xfrm>
            <a:off x="9008666" y="1172058"/>
            <a:ext cx="2515660" cy="2505075"/>
          </a:xfrm>
          <a:custGeom>
            <a:avLst/>
            <a:gdLst/>
            <a:ahLst/>
            <a:cxnLst/>
            <a:rect l="l" t="t" r="r" b="b"/>
            <a:pathLst>
              <a:path w="3781649" h="3765892">
                <a:moveTo>
                  <a:pt x="0" y="0"/>
                </a:moveTo>
                <a:lnTo>
                  <a:pt x="3781650" y="0"/>
                </a:lnTo>
                <a:lnTo>
                  <a:pt x="3781650" y="3765893"/>
                </a:lnTo>
                <a:lnTo>
                  <a:pt x="0" y="3765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39" b="98161" l="4167" r="98500">
                          <a14:foregroundMark x1="84261" y1="82620" x2="85000" y2="82441"/>
                          <a14:foregroundMark x1="44333" y1="92308" x2="59223" y2="88695"/>
                          <a14:foregroundMark x1="83500" y1="79933" x2="93500" y2="77592"/>
                          <a14:foregroundMark x1="40500" y1="94314" x2="46000" y2="92475"/>
                          <a14:foregroundMark x1="98500" y1="77759" x2="84500" y2="81940"/>
                          <a14:foregroundMark x1="39333" y1="97492" x2="37833" y2="98161"/>
                          <a14:foregroundMark x1="55333" y1="90134" x2="83167" y2="83946"/>
                          <a14:foregroundMark x1="86167" y1="82943" x2="82000" y2="84114"/>
                          <a14:foregroundMark x1="4167" y1="58528" x2="9667" y2="57692"/>
                          <a14:foregroundMark x1="9833" y1="57358" x2="8134" y2="49689"/>
                          <a14:foregroundMark x1="62333" y1="16388" x2="62667" y2="6020"/>
                          <a14:foregroundMark x1="66500" y1="3010" x2="70333" y2="1839"/>
                          <a14:foregroundMark x1="57667" y1="21405" x2="56667" y2="26923"/>
                          <a14:foregroundMark x1="58167" y1="20401" x2="60500" y2="19231"/>
                          <a14:backgroundMark x1="55212" y1="93603" x2="85000" y2="86789"/>
                          <a14:backgroundMark x1="52833" y1="94147" x2="54268" y2="93819"/>
                          <a14:backgroundMark x1="67366" y1="89634" x2="69333" y2="89298"/>
                          <a14:backgroundMark x1="55085" y1="93383" x2="76314" y2="87645"/>
                          <a14:backgroundMark x1="52788" y1="94004" x2="54160" y2="93633"/>
                          <a14:backgroundMark x1="82203" y1="85675" x2="83000" y2="85452"/>
                          <a14:backgroundMark x1="55025" y1="93281" x2="70726" y2="88887"/>
                          <a14:backgroundMark x1="52842" y1="93892" x2="54105" y2="93538"/>
                          <a14:backgroundMark x1="7000" y1="47659" x2="7500" y2="49833"/>
                          <a14:backgroundMark x1="47000" y1="95318" x2="50000" y2="94816"/>
                          <a14:backgroundMark x1="49667" y1="94649" x2="55667" y2="924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AE7E6BA0-3E77-A6F4-CEAB-2E9299E44CCE}"/>
              </a:ext>
            </a:extLst>
          </p:cNvPr>
          <p:cNvSpPr txBox="1"/>
          <p:nvPr/>
        </p:nvSpPr>
        <p:spPr>
          <a:xfrm>
            <a:off x="10062660" y="3805711"/>
            <a:ext cx="1539558" cy="180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6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(Lina,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922C63A-E933-0CBB-2451-87C3988F2732}"/>
              </a:ext>
            </a:extLst>
          </p:cNvPr>
          <p:cNvSpPr/>
          <p:nvPr/>
        </p:nvSpPr>
        <p:spPr>
          <a:xfrm>
            <a:off x="6261953" y="2424595"/>
            <a:ext cx="4375737" cy="4433404"/>
          </a:xfrm>
          <a:custGeom>
            <a:avLst/>
            <a:gdLst/>
            <a:ahLst/>
            <a:cxnLst/>
            <a:rect l="l" t="t" r="r" b="b"/>
            <a:pathLst>
              <a:path w="4691432" h="4433404">
                <a:moveTo>
                  <a:pt x="0" y="0"/>
                </a:moveTo>
                <a:lnTo>
                  <a:pt x="4691432" y="0"/>
                </a:lnTo>
                <a:lnTo>
                  <a:pt x="4691432" y="4433404"/>
                </a:lnTo>
                <a:lnTo>
                  <a:pt x="0" y="44334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79" b="99667" l="9072" r="89979">
                          <a14:foregroundMark x1="36814" y1="10211" x2="40084" y2="10433"/>
                          <a14:foregroundMark x1="18143" y1="61043" x2="10865" y2="90122"/>
                          <a14:foregroundMark x1="38502" y1="64262" x2="43776" y2="97225"/>
                          <a14:foregroundMark x1="11709" y1="92453" x2="9177" y2="99778"/>
                          <a14:foregroundMark x1="33333" y1="99556" x2="41139" y2="99556"/>
                          <a14:foregroundMark x1="31962" y1="12986" x2="39662" y2="88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r="-7214"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04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15F0-27F7-0DCF-D83F-3E101C8E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CB1EA55B-B65E-6B2F-D1D2-EC4E62822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5001BCB-489D-AE3D-724D-A239DD0FCD8A}"/>
              </a:ext>
            </a:extLst>
          </p:cNvPr>
          <p:cNvSpPr txBox="1"/>
          <p:nvPr/>
        </p:nvSpPr>
        <p:spPr>
          <a:xfrm>
            <a:off x="682276" y="2372329"/>
            <a:ext cx="71078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Beweegactiviteit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A060FA-A339-5916-6846-0602415A7926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75721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DF0D-BE2A-004D-A3A7-D0565FE1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B682EA95-BF25-4672-BD95-06EEB540A7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166C77-51F4-F3D6-4E68-D935607374BC}"/>
              </a:ext>
            </a:extLst>
          </p:cNvPr>
          <p:cNvSpPr txBox="1"/>
          <p:nvPr/>
        </p:nvSpPr>
        <p:spPr>
          <a:xfrm>
            <a:off x="682276" y="2372329"/>
            <a:ext cx="7107851" cy="8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Pauze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CAB841-D0C8-762C-D6FC-775E2E279C85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66091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EAC7-E6B2-0331-D045-E5749CE4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C468C71-048D-A77F-3329-BCEFC261A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72A7DD0-D9B4-B2F8-D8F7-212B3B101352}"/>
              </a:ext>
            </a:extLst>
          </p:cNvPr>
          <p:cNvSpPr txBox="1"/>
          <p:nvPr/>
        </p:nvSpPr>
        <p:spPr>
          <a:xfrm>
            <a:off x="610177" y="1019022"/>
            <a:ext cx="632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Hoeveel 65+'ers belanden ter gevolg van een valincident per jaar op de spoedeisende hulp?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B690D16-F7E2-2A64-0339-D36A80907F28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5F76BA-4C4B-C992-6256-D39C985F5EB8}"/>
              </a:ext>
            </a:extLst>
          </p:cNvPr>
          <p:cNvSpPr txBox="1"/>
          <p:nvPr/>
        </p:nvSpPr>
        <p:spPr>
          <a:xfrm>
            <a:off x="1028699" y="2699659"/>
            <a:ext cx="4752975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715"/>
              </a:lnSpc>
            </a:pPr>
            <a:r>
              <a:rPr lang="en-US" sz="2800" b="1" dirty="0">
                <a:solidFill>
                  <a:srgbClr val="C00000"/>
                </a:solidFill>
                <a:latin typeface="Gelica SemiBold" pitchFamily="50" charset="0"/>
              </a:rPr>
              <a:t>A. 58.000</a:t>
            </a:r>
          </a:p>
          <a:p>
            <a:pPr algn="just">
              <a:lnSpc>
                <a:spcPts val="5715"/>
              </a:lnSpc>
            </a:pPr>
            <a:r>
              <a:rPr lang="en-US" sz="2800" b="1" dirty="0">
                <a:solidFill>
                  <a:srgbClr val="C00000"/>
                </a:solidFill>
                <a:latin typeface="Gelica SemiBold" pitchFamily="50" charset="0"/>
              </a:rPr>
              <a:t>B. 95.000</a:t>
            </a:r>
          </a:p>
          <a:p>
            <a:pPr algn="just">
              <a:lnSpc>
                <a:spcPts val="5715"/>
              </a:lnSpc>
            </a:pPr>
            <a:r>
              <a:rPr lang="en-US" sz="2800" b="1" dirty="0">
                <a:solidFill>
                  <a:srgbClr val="C00000"/>
                </a:solidFill>
                <a:latin typeface="Gelica SemiBold" pitchFamily="50" charset="0"/>
              </a:rPr>
              <a:t>C. 117.000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2109184-AE8B-1538-4C44-3EA22DBE5525}"/>
              </a:ext>
            </a:extLst>
          </p:cNvPr>
          <p:cNvSpPr/>
          <p:nvPr/>
        </p:nvSpPr>
        <p:spPr>
          <a:xfrm>
            <a:off x="5889571" y="2099004"/>
            <a:ext cx="4314825" cy="4758996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67" b="99833" l="10169" r="89738">
                          <a14:foregroundMark x1="46439" y1="9167" x2="49157" y2="9333"/>
                          <a14:foregroundMark x1="36504" y1="64833" x2="32896" y2="85417"/>
                          <a14:foregroundMark x1="45455" y1="64833" x2="52765" y2="95000"/>
                          <a14:foregroundMark x1="52765" y1="95000" x2="52765" y2="95000"/>
                          <a14:foregroundMark x1="38238" y1="72833" x2="47704" y2="95000"/>
                          <a14:foregroundMark x1="44470" y1="91167" x2="53749" y2="71250"/>
                          <a14:foregroundMark x1="60122" y1="63500" x2="35614" y2="58250"/>
                          <a14:foregroundMark x1="35614" y1="58250" x2="35286" y2="59750"/>
                          <a14:foregroundMark x1="53889" y1="58417" x2="64761" y2="75000"/>
                          <a14:foregroundMark x1="64761" y1="75000" x2="66917" y2="93417"/>
                          <a14:foregroundMark x1="31678" y1="84083" x2="30178" y2="99167"/>
                          <a14:foregroundMark x1="30178" y1="99167" x2="30037" y2="99167"/>
                          <a14:foregroundMark x1="45455" y1="99833" x2="45829" y2="99833"/>
                          <a14:foregroundMark x1="47423" y1="18250" x2="47329" y2="50583"/>
                          <a14:foregroundMark x1="40862" y1="20417" x2="42830" y2="20250"/>
                          <a14:foregroundMark x1="48079" y1="12500" x2="53140" y2="22833"/>
                          <a14:foregroundMark x1="53140" y1="22833" x2="53280" y2="2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44087" r="-57690"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5099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6" ma:contentTypeDescription="Een nieuw document maken." ma:contentTypeScope="" ma:versionID="f31fed6ec5b7b474e54405fe5b019e81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039138bab366cf9e5843ab9ead8c96e8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42FF5-6AB8-4469-B894-A8295E0F6CF2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23703fb7-1dd0-4bd1-a10e-cdc6897e4ed2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5c3a9949-76f0-4ca6-8bf6-c18fbed1062f"/>
  </ds:schemaRefs>
</ds:datastoreItem>
</file>

<file path=customXml/itemProps2.xml><?xml version="1.0" encoding="utf-8"?>
<ds:datastoreItem xmlns:ds="http://schemas.openxmlformats.org/officeDocument/2006/customXml" ds:itemID="{BE4D1BCE-A02B-4FFA-90A1-992678053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249AC-157F-49CB-B2DA-117D565E3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250</Words>
  <Application>Microsoft Office PowerPoint</Application>
  <PresentationFormat>Breedbeeld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Fleur Meekenkamp</dc:creator>
  <cp:lastModifiedBy>Anne De Groote</cp:lastModifiedBy>
  <cp:revision>3</cp:revision>
  <dcterms:created xsi:type="dcterms:W3CDTF">2025-06-17T11:35:02Z</dcterms:created>
  <dcterms:modified xsi:type="dcterms:W3CDTF">2025-09-04T12:23:02Z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