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8" r:id="rId7"/>
    <p:sldId id="300" r:id="rId8"/>
    <p:sldId id="274" r:id="rId9"/>
    <p:sldId id="301" r:id="rId10"/>
    <p:sldId id="302" r:id="rId11"/>
    <p:sldId id="271" r:id="rId12"/>
    <p:sldId id="303" r:id="rId13"/>
    <p:sldId id="275" r:id="rId14"/>
    <p:sldId id="304" r:id="rId15"/>
    <p:sldId id="277" r:id="rId16"/>
    <p:sldId id="260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556"/>
    <a:srgbClr val="FEF5EF"/>
    <a:srgbClr val="ACE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F57C37-23E9-4C53-BE82-E8798717B737}" v="6" dt="2025-08-06T09:11:27.234"/>
    <p1510:client id="{7810B941-2F96-4C05-8E96-B642DFDCB5AA}" v="23" dt="2025-08-06T12:51:02.447"/>
    <p1510:client id="{D0C62EBA-4B44-4C0D-888D-FB9EFC216133}" v="19" dt="2025-08-06T11:46:48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3643" autoAdjust="0"/>
  </p:normalViewPr>
  <p:slideViewPr>
    <p:cSldViewPr snapToGrid="0">
      <p:cViewPr>
        <p:scale>
          <a:sx n="33" d="100"/>
          <a:sy n="33" d="100"/>
        </p:scale>
        <p:origin x="248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30860-B0EB-9E47-A51C-EF616452E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FCCE49B-0370-42FA-6FDF-BA5F91D69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8D02A7-94B2-C0F3-427A-38461C71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2761F5-12A2-9D5C-B890-DEF80C2C6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98AB30-DC39-858C-858A-065BFDD6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18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6D472-55F6-A4EF-FF53-1CBA074C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2BEC47B-1137-CB6B-925C-077123149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F55467-ACA8-C9BA-B45F-84A3BE142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673DD7-4BB1-3F41-0792-A4772D555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0F8D56-2D80-0144-9E4D-392582451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689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C03310C-BC6E-22C2-A378-FEBFE3432F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6F836BE-EF7A-D75C-0675-1A9949718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9C4235-0787-4CAC-81A7-E224DC4D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E150F4-6797-1F52-860F-63FDA0112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636C07-C3F0-BB62-73C8-648F3984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65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7A568-85FE-3FB6-DB69-D0AE8E2F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067F71-2359-470E-76F7-700D75285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9D4F73-3909-7C8D-E872-05F4CEAA9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A476C7-A35F-BC43-EC08-A7339D26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C6C8CA-FDDC-BDED-A830-EEA550C3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6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DEB157-EE83-7609-5AE3-1DD3CC0B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9775FA-31B7-742A-2B80-C4F7C376C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0955AB-9675-3E06-980D-05CFD909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79508F-D4E1-7DC6-109E-E7FF3523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4BD3B0-AEFA-6D1D-C0B1-2E33A3A3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08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1883AC-41DA-BA3E-4F95-6411166F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F0A34C-0A7C-3CE4-B145-B41B861A5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ED8BE24-20E2-89BD-8394-13A5D9763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2104431-7C0A-F90F-46CB-2364F6BA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029F536-2918-DE92-DEC1-179093D53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3AC288-DA08-9FAE-35BE-BF9D0E2E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753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DE93B-07AD-A5AB-B64F-CCF02F60C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E18EEA-D40C-AB78-8AD9-7BB7B8891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B59D23-5C15-9678-912B-BE046BEE6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9A898DB-39A7-C2DD-E705-3CF844569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BB31726-9314-92DE-2760-D04CDA25B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042BEAB-8D83-FD1C-CA23-A4F1144C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F220923-CF6D-0E64-5A34-23DB4C94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C802C40-E5FE-14F4-B805-C63E54CE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19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0CA20-A97A-09FB-478C-92AC7C11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633E77E-E4B3-6421-6243-A70C1CBC4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17D1DB1-03BA-61CF-9410-E3EE6E752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762D02-4D66-1C11-1146-907EF99FD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500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D804C88-E789-99A1-E473-91D8857D6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7C159B1-0FAC-9D86-3490-F2EC0A82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A000A5-588B-E4B5-97D4-34E60A500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729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B8CFAE-36DF-2A55-5916-6CD9ADF6A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8BC028-F35C-A86C-1A20-17DB78A7A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36B5385-5EB8-D763-9C72-88E465702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104A0D8-5C2A-F593-0F83-DF5B6AEF4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DBA48EB-6190-E368-F321-CD24599EC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FEEA7C3-77A8-EA57-A806-4EE3E4F0F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35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1E70C2-F196-158F-1AD6-A20C46AC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22EDD9-D00A-A3EB-3217-381972C85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3F8EC1B-571A-0E74-E983-D1C61B928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6F44B2-6B8C-FAEB-B66C-6D63FE5B5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2B3B167-4956-77F9-E036-19F04FB5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2CA7D1-719C-A85C-5F12-1FA8F6DC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19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9F541D6-B1E2-2261-B192-A8D2D49EC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3E52A5-6E86-CAEC-D531-567D04B44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208D6D-EB7E-834E-8136-CECE06773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71AC73-237B-49B5-9C77-96A424285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4719DB-CB23-4819-AC93-4EFFBEB72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43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Graphics, grafische vormgeving, ontwerp&#10;&#10;Door AI gegenereerde inhoud is mogelijk onjuist.">
            <a:extLst>
              <a:ext uri="{FF2B5EF4-FFF2-40B4-BE49-F238E27FC236}">
                <a16:creationId xmlns:a16="http://schemas.microsoft.com/office/drawing/2014/main" id="{3E1A29FF-E88A-ED16-2321-AE23C95292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7687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5F464F1-DA7E-AA3D-C765-A5626B9CFB47}"/>
              </a:ext>
            </a:extLst>
          </p:cNvPr>
          <p:cNvSpPr txBox="1"/>
          <p:nvPr/>
        </p:nvSpPr>
        <p:spPr>
          <a:xfrm>
            <a:off x="691979" y="1705579"/>
            <a:ext cx="7107851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nl-NL" sz="6000" b="1" dirty="0">
                <a:solidFill>
                  <a:srgbClr val="C00000"/>
                </a:solidFill>
                <a:latin typeface="Gelica SemiBold" pitchFamily="50" charset="0"/>
              </a:rPr>
              <a:t>Financiën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4738AE5-CEA3-5618-EC22-B6DE0D9A8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19" y="6383727"/>
            <a:ext cx="2517612" cy="26035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6C423E23-A0DC-17A0-AD79-C9081A2FAE97}"/>
              </a:ext>
            </a:extLst>
          </p:cNvPr>
          <p:cNvSpPr txBox="1"/>
          <p:nvPr/>
        </p:nvSpPr>
        <p:spPr>
          <a:xfrm>
            <a:off x="7274964" y="5933850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>
                <a:latin typeface="Consolas" panose="020B0609020204030204" pitchFamily="49" charset="0"/>
              </a:rPr>
              <a:t>Uw logo</a:t>
            </a:r>
          </a:p>
        </p:txBody>
      </p:sp>
    </p:spTree>
    <p:extLst>
      <p:ext uri="{BB962C8B-B14F-4D97-AF65-F5344CB8AC3E}">
        <p14:creationId xmlns:p14="http://schemas.microsoft.com/office/powerpoint/2010/main" val="1200734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BDF0D-BE2A-004D-A3A7-D0565FE12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Graphics, grafische vormgeving, ontwerp&#10;&#10;Door AI gegenereerde inhoud is mogelijk onjuist.">
            <a:extLst>
              <a:ext uri="{FF2B5EF4-FFF2-40B4-BE49-F238E27FC236}">
                <a16:creationId xmlns:a16="http://schemas.microsoft.com/office/drawing/2014/main" id="{B682EA95-BF25-4672-BD95-06EEB540A7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7687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6166C77-51F4-F3D6-4E68-D935607374BC}"/>
              </a:ext>
            </a:extLst>
          </p:cNvPr>
          <p:cNvSpPr txBox="1"/>
          <p:nvPr/>
        </p:nvSpPr>
        <p:spPr>
          <a:xfrm>
            <a:off x="682276" y="2372329"/>
            <a:ext cx="7107851" cy="84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nl-NL" sz="6000" dirty="0">
                <a:solidFill>
                  <a:srgbClr val="C00000"/>
                </a:solidFill>
                <a:latin typeface="Gelica SemiBold" pitchFamily="50" charset="0"/>
              </a:rPr>
              <a:t>Pauze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6CAB841-D0C8-762C-D6FC-775E2E279C85}"/>
              </a:ext>
            </a:extLst>
          </p:cNvPr>
          <p:cNvSpPr txBox="1"/>
          <p:nvPr/>
        </p:nvSpPr>
        <p:spPr>
          <a:xfrm>
            <a:off x="10846417" y="193517"/>
            <a:ext cx="1115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>
                <a:latin typeface="Consolas" panose="020B0609020204030204" pitchFamily="49" charset="0"/>
              </a:rPr>
              <a:t>Uw logo</a:t>
            </a:r>
          </a:p>
        </p:txBody>
      </p:sp>
    </p:spTree>
    <p:extLst>
      <p:ext uri="{BB962C8B-B14F-4D97-AF65-F5344CB8AC3E}">
        <p14:creationId xmlns:p14="http://schemas.microsoft.com/office/powerpoint/2010/main" val="3660912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711343-F6E6-C411-5517-5CE1056E1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983A24D-3172-942F-2C09-6B0D77B81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94193" cy="6742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5E16822-BB7C-58E3-3DF8-D5C0CB525171}"/>
              </a:ext>
            </a:extLst>
          </p:cNvPr>
          <p:cNvSpPr txBox="1"/>
          <p:nvPr/>
        </p:nvSpPr>
        <p:spPr>
          <a:xfrm>
            <a:off x="804379" y="1580997"/>
            <a:ext cx="668015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lica SemiBold" pitchFamily="50" charset="0"/>
                <a:ea typeface="+mn-ea"/>
                <a:cs typeface="+mn-cs"/>
              </a:rPr>
              <a:t>Themaronde 2: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Levenstestament in ruimte …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Bewind voering in ruimte …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Uitvaart in ruimte …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8892DD1-DD47-4A74-0B85-5E846C5FC3AC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FEF5E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</p:spTree>
    <p:extLst>
      <p:ext uri="{BB962C8B-B14F-4D97-AF65-F5344CB8AC3E}">
        <p14:creationId xmlns:p14="http://schemas.microsoft.com/office/powerpoint/2010/main" val="393933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98DDF1-8414-0213-4987-F035E6266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Lettertype, symbool, cirkel, Graphics&#10;&#10;Door AI gegenereerde inhoud is mogelijk onjuist.">
            <a:extLst>
              <a:ext uri="{FF2B5EF4-FFF2-40B4-BE49-F238E27FC236}">
                <a16:creationId xmlns:a16="http://schemas.microsoft.com/office/drawing/2014/main" id="{AE69A0BB-EEE7-C029-74F5-BB269E680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566" y="6155517"/>
            <a:ext cx="1731268" cy="502921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BE948D79-62FF-B315-2F9E-C86A5438D864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6E24AFD-E841-7F88-C772-A3930E4B22F2}"/>
              </a:ext>
            </a:extLst>
          </p:cNvPr>
          <p:cNvSpPr txBox="1"/>
          <p:nvPr/>
        </p:nvSpPr>
        <p:spPr>
          <a:xfrm>
            <a:off x="728455" y="3050274"/>
            <a:ext cx="8432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Hier is ruimte om lokale interventies/partijen te 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benoemen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.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74556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pic>
        <p:nvPicPr>
          <p:cNvPr id="8" name="Afbeelding 7" descr="Afbeelding met creativiteit, kunst&#10;&#10;Door AI gegenereerde inhoud is mogelijk onjuist.">
            <a:extLst>
              <a:ext uri="{FF2B5EF4-FFF2-40B4-BE49-F238E27FC236}">
                <a16:creationId xmlns:a16="http://schemas.microsoft.com/office/drawing/2014/main" id="{9117C5D0-CDC3-0B89-A6AA-D03256098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39"/>
          <a:stretch>
            <a:fillRect/>
          </a:stretch>
        </p:blipFill>
        <p:spPr>
          <a:xfrm>
            <a:off x="0" y="-2569334"/>
            <a:ext cx="5930049" cy="528482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103F24F-4EA7-FB83-7E44-E5BC361857C0}"/>
              </a:ext>
            </a:extLst>
          </p:cNvPr>
          <p:cNvSpPr txBox="1"/>
          <p:nvPr/>
        </p:nvSpPr>
        <p:spPr>
          <a:xfrm>
            <a:off x="717770" y="991518"/>
            <a:ext cx="63942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dirty="0">
                <a:solidFill>
                  <a:srgbClr val="C00000"/>
                </a:solidFill>
                <a:latin typeface="Gelica SemiBold" pitchFamily="50" charset="0"/>
              </a:rPr>
              <a:t>Bij u in de buurt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11E407D-D576-3160-9827-3B19606D62D8}"/>
              </a:ext>
            </a:extLst>
          </p:cNvPr>
          <p:cNvSpPr txBox="1"/>
          <p:nvPr/>
        </p:nvSpPr>
        <p:spPr>
          <a:xfrm>
            <a:off x="7809304" y="1763236"/>
            <a:ext cx="3715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FEF5E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Plaats hier evt.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201640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4CED4-8ED7-31A5-ED80-7E232C5DC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Graphics, grafische vormgeving, ontwerp&#10;&#10;Door AI gegenereerde inhoud is mogelijk onjuist.">
            <a:extLst>
              <a:ext uri="{FF2B5EF4-FFF2-40B4-BE49-F238E27FC236}">
                <a16:creationId xmlns:a16="http://schemas.microsoft.com/office/drawing/2014/main" id="{7B93BB30-AFCE-5358-8E93-68A0A968A9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7687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8C89089-1780-802C-C3A1-D0DC42EC654B}"/>
              </a:ext>
            </a:extLst>
          </p:cNvPr>
          <p:cNvSpPr txBox="1"/>
          <p:nvPr/>
        </p:nvSpPr>
        <p:spPr>
          <a:xfrm>
            <a:off x="691979" y="1955207"/>
            <a:ext cx="7107851" cy="1579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nl-NL" sz="6000" dirty="0">
                <a:solidFill>
                  <a:srgbClr val="C00000"/>
                </a:solidFill>
                <a:latin typeface="Gelica SemiBold" pitchFamily="50" charset="0"/>
              </a:rPr>
              <a:t>Bedankt </a:t>
            </a:r>
          </a:p>
          <a:p>
            <a:pPr>
              <a:lnSpc>
                <a:spcPct val="80000"/>
              </a:lnSpc>
            </a:pPr>
            <a:r>
              <a:rPr lang="nl-NL" sz="6000" dirty="0">
                <a:solidFill>
                  <a:srgbClr val="C00000"/>
                </a:solidFill>
                <a:latin typeface="Gelica SemiBold" pitchFamily="50" charset="0"/>
              </a:rPr>
              <a:t>voor vandaag!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939F370-2FEA-642B-3B4A-0B9399BCD7B2}"/>
              </a:ext>
            </a:extLst>
          </p:cNvPr>
          <p:cNvSpPr txBox="1"/>
          <p:nvPr/>
        </p:nvSpPr>
        <p:spPr>
          <a:xfrm>
            <a:off x="10846417" y="193517"/>
            <a:ext cx="1115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>
                <a:latin typeface="Consolas" panose="020B0609020204030204" pitchFamily="49" charset="0"/>
              </a:rPr>
              <a:t>Uw logo</a:t>
            </a: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BE1DEBF2-1F08-711C-CA5B-70692AF003AB}"/>
              </a:ext>
            </a:extLst>
          </p:cNvPr>
          <p:cNvSpPr/>
          <p:nvPr/>
        </p:nvSpPr>
        <p:spPr>
          <a:xfrm>
            <a:off x="9308819" y="5712188"/>
            <a:ext cx="283268" cy="264631"/>
          </a:xfrm>
          <a:custGeom>
            <a:avLst/>
            <a:gdLst/>
            <a:ahLst/>
            <a:cxnLst/>
            <a:rect l="l" t="t" r="r" b="b"/>
            <a:pathLst>
              <a:path w="698484" h="710760">
                <a:moveTo>
                  <a:pt x="0" y="0"/>
                </a:moveTo>
                <a:lnTo>
                  <a:pt x="698484" y="0"/>
                </a:lnTo>
                <a:lnTo>
                  <a:pt x="698484" y="710760"/>
                </a:lnTo>
                <a:lnTo>
                  <a:pt x="0" y="7107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3338C919-C227-10E1-D73A-3D5727869ABA}"/>
              </a:ext>
            </a:extLst>
          </p:cNvPr>
          <p:cNvSpPr/>
          <p:nvPr/>
        </p:nvSpPr>
        <p:spPr>
          <a:xfrm>
            <a:off x="6233905" y="5703254"/>
            <a:ext cx="283268" cy="264631"/>
          </a:xfrm>
          <a:custGeom>
            <a:avLst/>
            <a:gdLst/>
            <a:ahLst/>
            <a:cxnLst/>
            <a:rect l="l" t="t" r="r" b="b"/>
            <a:pathLst>
              <a:path w="662375" h="626773">
                <a:moveTo>
                  <a:pt x="0" y="0"/>
                </a:moveTo>
                <a:lnTo>
                  <a:pt x="662375" y="0"/>
                </a:lnTo>
                <a:lnTo>
                  <a:pt x="662375" y="626772"/>
                </a:lnTo>
                <a:lnTo>
                  <a:pt x="0" y="6267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>
              <a:solidFill>
                <a:srgbClr val="C00000"/>
              </a:solidFill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D57F86B3-A91F-026A-5F62-6ACC8BD59101}"/>
              </a:ext>
            </a:extLst>
          </p:cNvPr>
          <p:cNvSpPr/>
          <p:nvPr/>
        </p:nvSpPr>
        <p:spPr>
          <a:xfrm>
            <a:off x="6233905" y="6404403"/>
            <a:ext cx="283268" cy="191814"/>
          </a:xfrm>
          <a:custGeom>
            <a:avLst/>
            <a:gdLst/>
            <a:ahLst/>
            <a:cxnLst/>
            <a:rect l="l" t="t" r="r" b="b"/>
            <a:pathLst>
              <a:path w="772297" h="551227">
                <a:moveTo>
                  <a:pt x="0" y="0"/>
                </a:moveTo>
                <a:lnTo>
                  <a:pt x="772296" y="0"/>
                </a:lnTo>
                <a:lnTo>
                  <a:pt x="772296" y="551227"/>
                </a:lnTo>
                <a:lnTo>
                  <a:pt x="0" y="5512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AE901D49-B8B4-3E3C-FA23-CDE28BE1D655}"/>
              </a:ext>
            </a:extLst>
          </p:cNvPr>
          <p:cNvSpPr/>
          <p:nvPr/>
        </p:nvSpPr>
        <p:spPr>
          <a:xfrm>
            <a:off x="9357343" y="6331586"/>
            <a:ext cx="234744" cy="264631"/>
          </a:xfrm>
          <a:custGeom>
            <a:avLst/>
            <a:gdLst/>
            <a:ahLst/>
            <a:cxnLst/>
            <a:rect l="l" t="t" r="r" b="b"/>
            <a:pathLst>
              <a:path w="586370" h="804624">
                <a:moveTo>
                  <a:pt x="0" y="0"/>
                </a:moveTo>
                <a:lnTo>
                  <a:pt x="586370" y="0"/>
                </a:lnTo>
                <a:lnTo>
                  <a:pt x="586370" y="804624"/>
                </a:lnTo>
                <a:lnTo>
                  <a:pt x="0" y="8046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BCADFAC-9D92-F8DF-351E-26688489C0DC}"/>
              </a:ext>
            </a:extLst>
          </p:cNvPr>
          <p:cNvSpPr txBox="1"/>
          <p:nvPr/>
        </p:nvSpPr>
        <p:spPr>
          <a:xfrm>
            <a:off x="6605989" y="5706275"/>
            <a:ext cx="995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Consolas" panose="020B0609020204030204" pitchFamily="49" charset="0"/>
              </a:rPr>
              <a:t>Adres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ECB6E68-048B-F6AD-573B-363DF100C0FD}"/>
              </a:ext>
            </a:extLst>
          </p:cNvPr>
          <p:cNvSpPr txBox="1"/>
          <p:nvPr/>
        </p:nvSpPr>
        <p:spPr>
          <a:xfrm>
            <a:off x="6537849" y="6369505"/>
            <a:ext cx="2504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Consolas" panose="020B0609020204030204" pitchFamily="49" charset="0"/>
              </a:rPr>
              <a:t>E-mailadres van de organisatie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BF3850C-13C8-C6A4-AE09-2EE71BA309AE}"/>
              </a:ext>
            </a:extLst>
          </p:cNvPr>
          <p:cNvSpPr txBox="1"/>
          <p:nvPr/>
        </p:nvSpPr>
        <p:spPr>
          <a:xfrm>
            <a:off x="9721763" y="5706275"/>
            <a:ext cx="22397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Consolas" panose="020B0609020204030204" pitchFamily="49" charset="0"/>
              </a:rPr>
              <a:t>Link naar uw website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CD408BE-4051-97CB-9AB5-BB992B0CE90E}"/>
              </a:ext>
            </a:extLst>
          </p:cNvPr>
          <p:cNvSpPr txBox="1"/>
          <p:nvPr/>
        </p:nvSpPr>
        <p:spPr>
          <a:xfrm>
            <a:off x="9721762" y="6369505"/>
            <a:ext cx="22397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Consolas" panose="020B0609020204030204" pitchFamily="49" charset="0"/>
              </a:rPr>
              <a:t>Telefoonnummer</a:t>
            </a:r>
          </a:p>
        </p:txBody>
      </p:sp>
    </p:spTree>
    <p:extLst>
      <p:ext uri="{BB962C8B-B14F-4D97-AF65-F5344CB8AC3E}">
        <p14:creationId xmlns:p14="http://schemas.microsoft.com/office/powerpoint/2010/main" val="332986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Lettertype, symbool, cirkel, Graphics&#10;&#10;Door AI gegenereerde inhoud is mogelijk onjuist.">
            <a:extLst>
              <a:ext uri="{FF2B5EF4-FFF2-40B4-BE49-F238E27FC236}">
                <a16:creationId xmlns:a16="http://schemas.microsoft.com/office/drawing/2014/main" id="{C76CEE31-FDAD-DFB2-F20F-EE840B655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566" y="6155517"/>
            <a:ext cx="1731268" cy="502921"/>
          </a:xfrm>
          <a:prstGeom prst="rect">
            <a:avLst/>
          </a:prstGeom>
        </p:spPr>
      </p:pic>
      <p:pic>
        <p:nvPicPr>
          <p:cNvPr id="11" name="Afbeelding 10" descr="Afbeelding met Graphics, hart, rood&#10;&#10;Door AI gegenereerde inhoud is mogelijk onjuist.">
            <a:extLst>
              <a:ext uri="{FF2B5EF4-FFF2-40B4-BE49-F238E27FC236}">
                <a16:creationId xmlns:a16="http://schemas.microsoft.com/office/drawing/2014/main" id="{EFA3A09D-D002-986C-C752-06E00A0CAB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37260">
            <a:off x="-1246949" y="-3601593"/>
            <a:ext cx="6228527" cy="7203186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4A08D788-ED80-C812-F88E-22EEFA3CBB6E}"/>
              </a:ext>
            </a:extLst>
          </p:cNvPr>
          <p:cNvSpPr txBox="1"/>
          <p:nvPr/>
        </p:nvSpPr>
        <p:spPr>
          <a:xfrm>
            <a:off x="925416" y="991518"/>
            <a:ext cx="3602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EF5EF"/>
                </a:solidFill>
                <a:latin typeface="Gelica SemiBold" pitchFamily="50" charset="0"/>
              </a:rPr>
              <a:t>Planning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266F9119-9ABD-21C2-F344-2A6912A8E04D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>
                <a:solidFill>
                  <a:srgbClr val="C00000"/>
                </a:solidFill>
                <a:latin typeface="Consolas" panose="020B0609020204030204" pitchFamily="49" charset="0"/>
              </a:rPr>
              <a:t>Uw logo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03305E3-6390-BD90-A750-10A4A5B39A62}"/>
              </a:ext>
            </a:extLst>
          </p:cNvPr>
          <p:cNvSpPr txBox="1"/>
          <p:nvPr/>
        </p:nvSpPr>
        <p:spPr>
          <a:xfrm>
            <a:off x="6495823" y="1699404"/>
            <a:ext cx="54643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14:00	Welkom</a:t>
            </a:r>
          </a:p>
          <a:p>
            <a:endParaRPr lang="nl-NL" dirty="0">
              <a:solidFill>
                <a:schemeClr val="accent5">
                  <a:lumMod val="60000"/>
                  <a:lumOff val="40000"/>
                </a:schemeClr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14:05	Introductie</a:t>
            </a:r>
          </a:p>
          <a:p>
            <a:endParaRPr lang="nl-NL" dirty="0">
              <a:solidFill>
                <a:schemeClr val="accent5">
                  <a:lumMod val="60000"/>
                  <a:lumOff val="40000"/>
                </a:schemeClr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14:25	Babbeltrucs</a:t>
            </a:r>
          </a:p>
          <a:p>
            <a:endParaRPr lang="nl-NL" dirty="0">
              <a:solidFill>
                <a:schemeClr val="accent5">
                  <a:lumMod val="60000"/>
                  <a:lumOff val="40000"/>
                </a:schemeClr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14:50	Themaronde 1</a:t>
            </a:r>
          </a:p>
          <a:p>
            <a:endParaRPr lang="nl-NL" dirty="0">
              <a:solidFill>
                <a:schemeClr val="accent5">
                  <a:lumMod val="60000"/>
                  <a:lumOff val="40000"/>
                </a:schemeClr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15:10	Pauze</a:t>
            </a:r>
          </a:p>
          <a:p>
            <a:endParaRPr lang="nl-NL" dirty="0">
              <a:solidFill>
                <a:schemeClr val="accent5">
                  <a:lumMod val="60000"/>
                  <a:lumOff val="40000"/>
                </a:schemeClr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15:20	Themaronde 2</a:t>
            </a:r>
          </a:p>
          <a:p>
            <a:endParaRPr lang="nl-NL" dirty="0">
              <a:solidFill>
                <a:schemeClr val="accent5">
                  <a:lumMod val="60000"/>
                  <a:lumOff val="40000"/>
                </a:schemeClr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15:50	Afsluiten</a:t>
            </a:r>
          </a:p>
          <a:p>
            <a:endParaRPr lang="nl-NL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15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B1BBA62-CAE0-3F3A-398D-60A2E0508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94193" cy="6742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A1714AC-21A9-0131-33C2-2828E35CA42C}"/>
              </a:ext>
            </a:extLst>
          </p:cNvPr>
          <p:cNvSpPr txBox="1"/>
          <p:nvPr/>
        </p:nvSpPr>
        <p:spPr>
          <a:xfrm>
            <a:off x="804379" y="1580997"/>
            <a:ext cx="668015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lica SemiBold" pitchFamily="50" charset="0"/>
                <a:ea typeface="+mn-ea"/>
                <a:cs typeface="+mn-cs"/>
              </a:rPr>
              <a:t>Verschillende themarondes: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Levenstestament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Bewind voering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Uitvaart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38D5807-9CF5-8EA9-E77C-F5E56AAB7DB1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FEF5E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</p:spTree>
    <p:extLst>
      <p:ext uri="{BB962C8B-B14F-4D97-AF65-F5344CB8AC3E}">
        <p14:creationId xmlns:p14="http://schemas.microsoft.com/office/powerpoint/2010/main" val="31355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DBB40E-18C9-F8F3-E3C6-177A23781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A9FBF83-C988-F4C7-8030-DBD96F911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94193" cy="6742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05793E8-7DA9-D952-387C-A7D7703D6F6F}"/>
              </a:ext>
            </a:extLst>
          </p:cNvPr>
          <p:cNvSpPr txBox="1"/>
          <p:nvPr/>
        </p:nvSpPr>
        <p:spPr>
          <a:xfrm>
            <a:off x="743049" y="532616"/>
            <a:ext cx="5832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lica SemiBold" pitchFamily="50" charset="0"/>
                <a:ea typeface="+mn-ea"/>
                <a:cs typeface="+mn-cs"/>
              </a:rPr>
              <a:t>Babbelstrucs</a:t>
            </a: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lica SemiBold" pitchFamily="50" charset="0"/>
              <a:ea typeface="+mn-ea"/>
              <a:cs typeface="+mn-cs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09B2ED3-BA0B-7064-A02D-64C151553681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FEF5E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15AE1FE-53EA-B4E9-5B2F-72B51CF34ED0}"/>
              </a:ext>
            </a:extLst>
          </p:cNvPr>
          <p:cNvSpPr txBox="1"/>
          <p:nvPr/>
        </p:nvSpPr>
        <p:spPr>
          <a:xfrm>
            <a:off x="6753384" y="2976223"/>
            <a:ext cx="4695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FEF5E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Bron: (Hart van Nederland, 2023)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8EFC2135-41CC-2772-6425-800CEEE0FF90}"/>
              </a:ext>
            </a:extLst>
          </p:cNvPr>
          <p:cNvSpPr/>
          <p:nvPr/>
        </p:nvSpPr>
        <p:spPr>
          <a:xfrm>
            <a:off x="743049" y="1536965"/>
            <a:ext cx="4695567" cy="2594767"/>
          </a:xfrm>
          <a:custGeom>
            <a:avLst/>
            <a:gdLst/>
            <a:ahLst/>
            <a:cxnLst/>
            <a:rect l="l" t="t" r="r" b="b"/>
            <a:pathLst>
              <a:path w="7931692" h="4143091">
                <a:moveTo>
                  <a:pt x="0" y="0"/>
                </a:moveTo>
                <a:lnTo>
                  <a:pt x="7931692" y="0"/>
                </a:lnTo>
                <a:lnTo>
                  <a:pt x="7931692" y="4143091"/>
                </a:lnTo>
                <a:lnTo>
                  <a:pt x="0" y="41430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B01EE85-2B62-1F31-97DC-6FC3515CA679}"/>
              </a:ext>
            </a:extLst>
          </p:cNvPr>
          <p:cNvSpPr txBox="1"/>
          <p:nvPr/>
        </p:nvSpPr>
        <p:spPr>
          <a:xfrm>
            <a:off x="743049" y="4131732"/>
            <a:ext cx="38118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dirty="0">
                <a:solidFill>
                  <a:srgbClr val="074556"/>
                </a:solidFill>
                <a:latin typeface="Consolas" panose="020B0609020204030204" pitchFamily="49" charset="0"/>
              </a:rPr>
              <a:t>Bron: (Ouderen Opgelet: Oplichters Slaan Toe Met Babbeltrucs En Nepmails, 2020)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43CF2A4-FAC7-6635-C098-6AAD46F9B3B6}"/>
              </a:ext>
            </a:extLst>
          </p:cNvPr>
          <p:cNvSpPr/>
          <p:nvPr/>
        </p:nvSpPr>
        <p:spPr>
          <a:xfrm>
            <a:off x="5958937" y="726678"/>
            <a:ext cx="5613561" cy="2249545"/>
          </a:xfrm>
          <a:custGeom>
            <a:avLst/>
            <a:gdLst/>
            <a:ahLst/>
            <a:cxnLst/>
            <a:rect l="l" t="t" r="r" b="b"/>
            <a:pathLst>
              <a:path w="8812810" h="3159190">
                <a:moveTo>
                  <a:pt x="0" y="0"/>
                </a:moveTo>
                <a:lnTo>
                  <a:pt x="8812810" y="0"/>
                </a:lnTo>
                <a:lnTo>
                  <a:pt x="8812810" y="3159190"/>
                </a:lnTo>
                <a:lnTo>
                  <a:pt x="0" y="31591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6F379B01-6B81-56EE-E797-D4F9F247A47D}"/>
              </a:ext>
            </a:extLst>
          </p:cNvPr>
          <p:cNvSpPr/>
          <p:nvPr/>
        </p:nvSpPr>
        <p:spPr>
          <a:xfrm>
            <a:off x="5772726" y="3429000"/>
            <a:ext cx="3435927" cy="2405750"/>
          </a:xfrm>
          <a:custGeom>
            <a:avLst/>
            <a:gdLst/>
            <a:ahLst/>
            <a:cxnLst/>
            <a:rect l="l" t="t" r="r" b="b"/>
            <a:pathLst>
              <a:path w="8115300" h="3336540">
                <a:moveTo>
                  <a:pt x="0" y="0"/>
                </a:moveTo>
                <a:lnTo>
                  <a:pt x="8115300" y="0"/>
                </a:lnTo>
                <a:lnTo>
                  <a:pt x="8115300" y="3336540"/>
                </a:lnTo>
                <a:lnTo>
                  <a:pt x="0" y="3336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3946" t="-52590" r="-93714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6E58898-B198-D872-EC97-ECA608788B74}"/>
              </a:ext>
            </a:extLst>
          </p:cNvPr>
          <p:cNvSpPr txBox="1"/>
          <p:nvPr/>
        </p:nvSpPr>
        <p:spPr>
          <a:xfrm>
            <a:off x="4554939" y="5876382"/>
            <a:ext cx="4695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FEF5E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Bron: (Hazeleger, 2023)</a:t>
            </a:r>
          </a:p>
        </p:txBody>
      </p:sp>
    </p:spTree>
    <p:extLst>
      <p:ext uri="{BB962C8B-B14F-4D97-AF65-F5344CB8AC3E}">
        <p14:creationId xmlns:p14="http://schemas.microsoft.com/office/powerpoint/2010/main" val="174930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1137A9-251C-85D0-CC9C-D91A9661A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>
            <a:extLst>
              <a:ext uri="{FF2B5EF4-FFF2-40B4-BE49-F238E27FC236}">
                <a16:creationId xmlns:a16="http://schemas.microsoft.com/office/drawing/2014/main" id="{1220720C-5D59-382E-FE44-EE9D5C50BFD0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E26D05E-F331-9C5C-B016-839079F73B61}"/>
              </a:ext>
            </a:extLst>
          </p:cNvPr>
          <p:cNvSpPr txBox="1"/>
          <p:nvPr/>
        </p:nvSpPr>
        <p:spPr>
          <a:xfrm>
            <a:off x="717871" y="632188"/>
            <a:ext cx="4494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lica SemiBold" pitchFamily="50" charset="0"/>
                <a:ea typeface="+mn-ea"/>
                <a:cs typeface="+mn-cs"/>
              </a:rPr>
              <a:t>Babbeltrucs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lica SemiBold" pitchFamily="50" charset="0"/>
              <a:ea typeface="+mn-ea"/>
              <a:cs typeface="+mn-cs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259BDF9F-86EF-8A94-77C2-50EE0E53D973}"/>
              </a:ext>
            </a:extLst>
          </p:cNvPr>
          <p:cNvSpPr/>
          <p:nvPr/>
        </p:nvSpPr>
        <p:spPr>
          <a:xfrm>
            <a:off x="1831242" y="1768401"/>
            <a:ext cx="5487790" cy="3321197"/>
          </a:xfrm>
          <a:custGeom>
            <a:avLst/>
            <a:gdLst/>
            <a:ahLst/>
            <a:cxnLst/>
            <a:rect l="l" t="t" r="r" b="b"/>
            <a:pathLst>
              <a:path w="8020375" h="5743698">
                <a:moveTo>
                  <a:pt x="0" y="0"/>
                </a:moveTo>
                <a:lnTo>
                  <a:pt x="8020375" y="0"/>
                </a:lnTo>
                <a:lnTo>
                  <a:pt x="8020375" y="5743697"/>
                </a:lnTo>
                <a:lnTo>
                  <a:pt x="0" y="57436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B2721FE4-7BD9-F4D6-5CDF-1E0652AD1613}"/>
              </a:ext>
            </a:extLst>
          </p:cNvPr>
          <p:cNvSpPr/>
          <p:nvPr/>
        </p:nvSpPr>
        <p:spPr>
          <a:xfrm>
            <a:off x="6653976" y="1637433"/>
            <a:ext cx="3521155" cy="4238073"/>
          </a:xfrm>
          <a:custGeom>
            <a:avLst/>
            <a:gdLst/>
            <a:ahLst/>
            <a:cxnLst/>
            <a:rect l="l" t="t" r="r" b="b"/>
            <a:pathLst>
              <a:path w="4717964" h="6739948">
                <a:moveTo>
                  <a:pt x="0" y="0"/>
                </a:moveTo>
                <a:lnTo>
                  <a:pt x="4717963" y="0"/>
                </a:lnTo>
                <a:lnTo>
                  <a:pt x="4717963" y="6739948"/>
                </a:lnTo>
                <a:lnTo>
                  <a:pt x="0" y="67399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C48095F-2378-04FD-4C2E-43EE27C50CD3}"/>
              </a:ext>
            </a:extLst>
          </p:cNvPr>
          <p:cNvSpPr txBox="1"/>
          <p:nvPr/>
        </p:nvSpPr>
        <p:spPr>
          <a:xfrm>
            <a:off x="1831242" y="5220566"/>
            <a:ext cx="38118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dirty="0">
                <a:solidFill>
                  <a:srgbClr val="074556"/>
                </a:solidFill>
                <a:latin typeface="Consolas" panose="020B0609020204030204" pitchFamily="49" charset="0"/>
              </a:rPr>
              <a:t>Bron: (“Oplichting via WhatsApp: Trap Er Niet In!,” 2020)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742F279-1CFF-D907-C30A-7163DCF2B04D}"/>
              </a:ext>
            </a:extLst>
          </p:cNvPr>
          <p:cNvSpPr txBox="1"/>
          <p:nvPr/>
        </p:nvSpPr>
        <p:spPr>
          <a:xfrm>
            <a:off x="6653976" y="6006474"/>
            <a:ext cx="38118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dirty="0">
                <a:solidFill>
                  <a:srgbClr val="074556"/>
                </a:solidFill>
                <a:latin typeface="Consolas" panose="020B0609020204030204" pitchFamily="49" charset="0"/>
              </a:rPr>
              <a:t>Bron: (Van Eijk, 2022)</a:t>
            </a:r>
          </a:p>
        </p:txBody>
      </p:sp>
    </p:spTree>
    <p:extLst>
      <p:ext uri="{BB962C8B-B14F-4D97-AF65-F5344CB8AC3E}">
        <p14:creationId xmlns:p14="http://schemas.microsoft.com/office/powerpoint/2010/main" val="237158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1489A3-E0B8-4826-0FA0-95D5AA4F3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>
            <a:extLst>
              <a:ext uri="{FF2B5EF4-FFF2-40B4-BE49-F238E27FC236}">
                <a16:creationId xmlns:a16="http://schemas.microsoft.com/office/drawing/2014/main" id="{3AFEBAF0-8CE1-F679-C914-346D9DA1F12C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959871F-79F0-1F8E-F428-1D26D00CB3A4}"/>
              </a:ext>
            </a:extLst>
          </p:cNvPr>
          <p:cNvSpPr txBox="1"/>
          <p:nvPr/>
        </p:nvSpPr>
        <p:spPr>
          <a:xfrm>
            <a:off x="717871" y="632188"/>
            <a:ext cx="4494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lica SemiBold" pitchFamily="50" charset="0"/>
                <a:ea typeface="+mn-ea"/>
                <a:cs typeface="+mn-cs"/>
              </a:rPr>
              <a:t>Babbeltrucs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lica SemiBold" pitchFamily="50" charset="0"/>
              <a:ea typeface="+mn-ea"/>
              <a:cs typeface="+mn-cs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B9292FAF-C467-8584-058C-D304D2029E3F}"/>
              </a:ext>
            </a:extLst>
          </p:cNvPr>
          <p:cNvSpPr/>
          <p:nvPr/>
        </p:nvSpPr>
        <p:spPr>
          <a:xfrm>
            <a:off x="1699595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A21D70C4-7B04-C787-37E0-0C319C3279D5}"/>
              </a:ext>
            </a:extLst>
          </p:cNvPr>
          <p:cNvSpPr txBox="1"/>
          <p:nvPr/>
        </p:nvSpPr>
        <p:spPr>
          <a:xfrm>
            <a:off x="628128" y="1452766"/>
            <a:ext cx="4673992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99"/>
              </a:lnSpc>
              <a:spcBef>
                <a:spcPct val="0"/>
              </a:spcBef>
            </a:pPr>
            <a:r>
              <a:rPr lang="en-US" sz="2400" dirty="0">
                <a:solidFill>
                  <a:srgbClr val="074556"/>
                </a:solidFill>
                <a:latin typeface="Consolas" panose="020B0609020204030204" pitchFamily="49" charset="0"/>
              </a:rPr>
              <a:t>“Dat </a:t>
            </a:r>
            <a:r>
              <a:rPr lang="en-US" sz="2400" dirty="0" err="1">
                <a:solidFill>
                  <a:srgbClr val="074556"/>
                </a:solidFill>
                <a:latin typeface="Consolas" panose="020B0609020204030204" pitchFamily="49" charset="0"/>
              </a:rPr>
              <a:t>overkomt</a:t>
            </a:r>
            <a:r>
              <a:rPr lang="en-US" sz="2400" dirty="0">
                <a:solidFill>
                  <a:srgbClr val="074556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74556"/>
                </a:solidFill>
                <a:latin typeface="Consolas" panose="020B0609020204030204" pitchFamily="49" charset="0"/>
              </a:rPr>
              <a:t>mij</a:t>
            </a:r>
            <a:r>
              <a:rPr lang="en-US" sz="2400" dirty="0">
                <a:solidFill>
                  <a:srgbClr val="074556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74556"/>
                </a:solidFill>
                <a:latin typeface="Consolas" panose="020B0609020204030204" pitchFamily="49" charset="0"/>
              </a:rPr>
              <a:t>niet</a:t>
            </a:r>
            <a:r>
              <a:rPr lang="en-US" sz="2400" dirty="0">
                <a:solidFill>
                  <a:srgbClr val="074556"/>
                </a:solidFill>
                <a:latin typeface="Consolas" panose="020B0609020204030204" pitchFamily="49" charset="0"/>
              </a:rPr>
              <a:t>”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1603C5E7-1667-227A-AD59-68377916E3A0}"/>
              </a:ext>
            </a:extLst>
          </p:cNvPr>
          <p:cNvSpPr txBox="1"/>
          <p:nvPr/>
        </p:nvSpPr>
        <p:spPr>
          <a:xfrm>
            <a:off x="2678527" y="2660893"/>
            <a:ext cx="8260408" cy="502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9"/>
              </a:lnSpc>
              <a:spcBef>
                <a:spcPct val="0"/>
              </a:spcBef>
            </a:pPr>
            <a:r>
              <a:rPr lang="en-US" sz="2400" dirty="0">
                <a:solidFill>
                  <a:srgbClr val="074556"/>
                </a:solidFill>
                <a:latin typeface="Consolas" panose="020B0609020204030204" pitchFamily="49" charset="0"/>
              </a:rPr>
              <a:t>"Dat </a:t>
            </a:r>
            <a:r>
              <a:rPr lang="en-US" sz="2400" dirty="0" err="1">
                <a:solidFill>
                  <a:srgbClr val="074556"/>
                </a:solidFill>
                <a:latin typeface="Consolas" panose="020B0609020204030204" pitchFamily="49" charset="0"/>
              </a:rPr>
              <a:t>gebeurt</a:t>
            </a:r>
            <a:r>
              <a:rPr lang="en-US" sz="2400" dirty="0">
                <a:solidFill>
                  <a:srgbClr val="074556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74556"/>
                </a:solidFill>
                <a:latin typeface="Consolas" panose="020B0609020204030204" pitchFamily="49" charset="0"/>
              </a:rPr>
              <a:t>alleen</a:t>
            </a:r>
            <a:r>
              <a:rPr lang="en-US" sz="2400" dirty="0">
                <a:solidFill>
                  <a:srgbClr val="074556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74556"/>
                </a:solidFill>
                <a:latin typeface="Consolas" panose="020B0609020204030204" pitchFamily="49" charset="0"/>
              </a:rPr>
              <a:t>bij</a:t>
            </a:r>
            <a:r>
              <a:rPr lang="en-US" sz="2400" dirty="0">
                <a:solidFill>
                  <a:srgbClr val="074556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74556"/>
                </a:solidFill>
                <a:latin typeface="Consolas" panose="020B0609020204030204" pitchFamily="49" charset="0"/>
              </a:rPr>
              <a:t>anderen</a:t>
            </a:r>
            <a:r>
              <a:rPr lang="en-US" sz="2400" dirty="0">
                <a:solidFill>
                  <a:srgbClr val="074556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74556"/>
                </a:solidFill>
                <a:latin typeface="Consolas" panose="020B0609020204030204" pitchFamily="49" charset="0"/>
              </a:rPr>
              <a:t>niet</a:t>
            </a:r>
            <a:r>
              <a:rPr lang="en-US" sz="2400" dirty="0">
                <a:solidFill>
                  <a:srgbClr val="074556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74556"/>
                </a:solidFill>
                <a:latin typeface="Consolas" panose="020B0609020204030204" pitchFamily="49" charset="0"/>
              </a:rPr>
              <a:t>bij</a:t>
            </a:r>
            <a:r>
              <a:rPr lang="en-US" sz="2400" dirty="0">
                <a:solidFill>
                  <a:srgbClr val="074556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74556"/>
                </a:solidFill>
                <a:latin typeface="Consolas" panose="020B0609020204030204" pitchFamily="49" charset="0"/>
              </a:rPr>
              <a:t>mij</a:t>
            </a:r>
            <a:r>
              <a:rPr lang="en-US" sz="2400" dirty="0">
                <a:solidFill>
                  <a:srgbClr val="074556"/>
                </a:solidFill>
                <a:latin typeface="Consolas" panose="020B0609020204030204" pitchFamily="49" charset="0"/>
              </a:rPr>
              <a:t>."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2C35E20-AD1F-5FB2-6B8A-C9132E4CAB58}"/>
              </a:ext>
            </a:extLst>
          </p:cNvPr>
          <p:cNvSpPr txBox="1"/>
          <p:nvPr/>
        </p:nvSpPr>
        <p:spPr>
          <a:xfrm>
            <a:off x="430222" y="3750935"/>
            <a:ext cx="9236593" cy="1066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9"/>
              </a:lnSpc>
              <a:spcBef>
                <a:spcPct val="0"/>
              </a:spcBef>
            </a:pPr>
            <a:r>
              <a:rPr lang="en-US" sz="2400" dirty="0">
                <a:solidFill>
                  <a:srgbClr val="074556"/>
                </a:solidFill>
                <a:latin typeface="Consolas" panose="020B0609020204030204" pitchFamily="49" charset="0"/>
              </a:rPr>
              <a:t>“Ik ben al </a:t>
            </a:r>
            <a:r>
              <a:rPr lang="en-US" sz="2400" dirty="0" err="1">
                <a:solidFill>
                  <a:srgbClr val="074556"/>
                </a:solidFill>
                <a:latin typeface="Consolas" panose="020B0609020204030204" pitchFamily="49" charset="0"/>
              </a:rPr>
              <a:t>mijn</a:t>
            </a:r>
            <a:r>
              <a:rPr lang="en-US" sz="2400" dirty="0">
                <a:solidFill>
                  <a:srgbClr val="074556"/>
                </a:solidFill>
                <a:latin typeface="Consolas" panose="020B0609020204030204" pitchFamily="49" charset="0"/>
              </a:rPr>
              <a:t> hele </a:t>
            </a:r>
            <a:r>
              <a:rPr lang="en-US" sz="2400" dirty="0" err="1">
                <a:solidFill>
                  <a:srgbClr val="074556"/>
                </a:solidFill>
                <a:latin typeface="Consolas" panose="020B0609020204030204" pitchFamily="49" charset="0"/>
              </a:rPr>
              <a:t>leven</a:t>
            </a:r>
            <a:r>
              <a:rPr lang="en-US" sz="2400" dirty="0">
                <a:solidFill>
                  <a:srgbClr val="074556"/>
                </a:solidFill>
                <a:latin typeface="Consolas" panose="020B0609020204030204" pitchFamily="49" charset="0"/>
              </a:rPr>
              <a:t> in </a:t>
            </a:r>
            <a:r>
              <a:rPr lang="en-US" sz="2400" dirty="0" err="1">
                <a:solidFill>
                  <a:srgbClr val="074556"/>
                </a:solidFill>
                <a:latin typeface="Consolas" panose="020B0609020204030204" pitchFamily="49" charset="0"/>
              </a:rPr>
              <a:t>deze</a:t>
            </a:r>
            <a:r>
              <a:rPr lang="en-US" sz="2400" dirty="0">
                <a:solidFill>
                  <a:srgbClr val="074556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74556"/>
                </a:solidFill>
                <a:latin typeface="Consolas" panose="020B0609020204030204" pitchFamily="49" charset="0"/>
              </a:rPr>
              <a:t>buurt</a:t>
            </a:r>
            <a:r>
              <a:rPr lang="en-US" sz="2400" dirty="0">
                <a:solidFill>
                  <a:srgbClr val="074556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74556"/>
                </a:solidFill>
                <a:latin typeface="Consolas" panose="020B0609020204030204" pitchFamily="49" charset="0"/>
              </a:rPr>
              <a:t>en</a:t>
            </a:r>
            <a:r>
              <a:rPr lang="en-US" sz="2400" dirty="0">
                <a:solidFill>
                  <a:srgbClr val="074556"/>
                </a:solidFill>
                <a:latin typeface="Consolas" panose="020B0609020204030204" pitchFamily="49" charset="0"/>
              </a:rPr>
              <a:t> ken </a:t>
            </a:r>
            <a:r>
              <a:rPr lang="en-US" sz="2400" dirty="0" err="1">
                <a:solidFill>
                  <a:srgbClr val="074556"/>
                </a:solidFill>
                <a:latin typeface="Consolas" panose="020B0609020204030204" pitchFamily="49" charset="0"/>
              </a:rPr>
              <a:t>iedereen</a:t>
            </a:r>
            <a:r>
              <a:rPr lang="en-US" sz="2400" dirty="0">
                <a:solidFill>
                  <a:srgbClr val="074556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74556"/>
                </a:solidFill>
                <a:latin typeface="Consolas" panose="020B0609020204030204" pitchFamily="49" charset="0"/>
              </a:rPr>
              <a:t>dus</a:t>
            </a:r>
            <a:r>
              <a:rPr lang="en-US" sz="2400" dirty="0">
                <a:solidFill>
                  <a:srgbClr val="074556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74556"/>
                </a:solidFill>
                <a:latin typeface="Consolas" panose="020B0609020204030204" pitchFamily="49" charset="0"/>
              </a:rPr>
              <a:t>ik</a:t>
            </a:r>
            <a:r>
              <a:rPr lang="en-US" sz="2400" dirty="0">
                <a:solidFill>
                  <a:srgbClr val="074556"/>
                </a:solidFill>
                <a:latin typeface="Consolas" panose="020B0609020204030204" pitchFamily="49" charset="0"/>
              </a:rPr>
              <a:t> ben </a:t>
            </a:r>
            <a:r>
              <a:rPr lang="en-US" sz="2400" dirty="0" err="1">
                <a:solidFill>
                  <a:srgbClr val="074556"/>
                </a:solidFill>
                <a:latin typeface="Consolas" panose="020B0609020204030204" pitchFamily="49" charset="0"/>
              </a:rPr>
              <a:t>veilig</a:t>
            </a:r>
            <a:r>
              <a:rPr lang="en-US" sz="2400" dirty="0">
                <a:solidFill>
                  <a:srgbClr val="074556"/>
                </a:solidFill>
                <a:latin typeface="Consolas" panose="020B0609020204030204" pitchFamily="49" charset="0"/>
              </a:rPr>
              <a:t>.”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08F81AD3-899B-17B7-EE7E-E815393110DB}"/>
              </a:ext>
            </a:extLst>
          </p:cNvPr>
          <p:cNvSpPr txBox="1"/>
          <p:nvPr/>
        </p:nvSpPr>
        <p:spPr>
          <a:xfrm>
            <a:off x="4579840" y="5405234"/>
            <a:ext cx="7434759" cy="51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9"/>
              </a:lnSpc>
              <a:spcBef>
                <a:spcPct val="0"/>
              </a:spcBef>
            </a:pPr>
            <a:r>
              <a:rPr lang="en-US" sz="2400" dirty="0">
                <a:solidFill>
                  <a:srgbClr val="074556"/>
                </a:solidFill>
                <a:latin typeface="Consolas" panose="020B0609020204030204" pitchFamily="49" charset="0"/>
              </a:rPr>
              <a:t>“</a:t>
            </a:r>
            <a:r>
              <a:rPr lang="en-US" sz="2400" dirty="0" err="1">
                <a:solidFill>
                  <a:srgbClr val="074556"/>
                </a:solidFill>
                <a:latin typeface="Consolas" panose="020B0609020204030204" pitchFamily="49" charset="0"/>
              </a:rPr>
              <a:t>Dit</a:t>
            </a:r>
            <a:r>
              <a:rPr lang="en-US" sz="2400" dirty="0">
                <a:solidFill>
                  <a:srgbClr val="074556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74556"/>
                </a:solidFill>
                <a:latin typeface="Consolas" panose="020B0609020204030204" pitchFamily="49" charset="0"/>
              </a:rPr>
              <a:t>zal</a:t>
            </a:r>
            <a:r>
              <a:rPr lang="en-US" sz="2400" dirty="0">
                <a:solidFill>
                  <a:srgbClr val="074556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74556"/>
                </a:solidFill>
                <a:latin typeface="Consolas" panose="020B0609020204030204" pitchFamily="49" charset="0"/>
              </a:rPr>
              <a:t>mij</a:t>
            </a:r>
            <a:r>
              <a:rPr lang="en-US" sz="2400" dirty="0">
                <a:solidFill>
                  <a:srgbClr val="074556"/>
                </a:solidFill>
                <a:latin typeface="Consolas" panose="020B0609020204030204" pitchFamily="49" charset="0"/>
              </a:rPr>
              <a:t> nooit </a:t>
            </a:r>
            <a:r>
              <a:rPr lang="en-US" sz="2400" dirty="0" err="1">
                <a:solidFill>
                  <a:srgbClr val="074556"/>
                </a:solidFill>
                <a:latin typeface="Consolas" panose="020B0609020204030204" pitchFamily="49" charset="0"/>
              </a:rPr>
              <a:t>overkomen</a:t>
            </a:r>
            <a:r>
              <a:rPr lang="en-US" sz="2400" dirty="0">
                <a:solidFill>
                  <a:srgbClr val="074556"/>
                </a:solidFill>
                <a:latin typeface="Consolas" panose="020B0609020204030204" pitchFamily="49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562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B491BD-2D13-2F9D-B426-A63DC743E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Lettertype, symbool, cirkel, Graphics&#10;&#10;Door AI gegenereerde inhoud is mogelijk onjuist.">
            <a:extLst>
              <a:ext uri="{FF2B5EF4-FFF2-40B4-BE49-F238E27FC236}">
                <a16:creationId xmlns:a16="http://schemas.microsoft.com/office/drawing/2014/main" id="{837ADD91-D264-5E53-04E7-7B09698EF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566" y="6155517"/>
            <a:ext cx="1731268" cy="502921"/>
          </a:xfrm>
          <a:prstGeom prst="rect">
            <a:avLst/>
          </a:prstGeom>
        </p:spPr>
      </p:pic>
      <p:pic>
        <p:nvPicPr>
          <p:cNvPr id="11" name="Afbeelding 10" descr="Afbeelding met Graphics, hart, rood&#10;&#10;Door AI gegenereerde inhoud is mogelijk onjuist.">
            <a:extLst>
              <a:ext uri="{FF2B5EF4-FFF2-40B4-BE49-F238E27FC236}">
                <a16:creationId xmlns:a16="http://schemas.microsoft.com/office/drawing/2014/main" id="{B78BF51F-A3BC-B52A-DCE3-139365C7E3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37260">
            <a:off x="-1246949" y="-3601593"/>
            <a:ext cx="6228527" cy="7203186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07CB5AAD-11B5-7015-B5FB-4A5823D9AAB9}"/>
              </a:ext>
            </a:extLst>
          </p:cNvPr>
          <p:cNvSpPr txBox="1"/>
          <p:nvPr/>
        </p:nvSpPr>
        <p:spPr>
          <a:xfrm>
            <a:off x="692229" y="729908"/>
            <a:ext cx="3602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FEF5EF"/>
                </a:solidFill>
                <a:effectLst/>
                <a:uLnTx/>
                <a:uFillTx/>
                <a:latin typeface="Gelica SemiBold" pitchFamily="50" charset="0"/>
                <a:ea typeface="+mn-ea"/>
                <a:cs typeface="+mn-cs"/>
              </a:rPr>
              <a:t>Hoe gaan oplichters te werk?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603F9A1-387B-EB24-C436-5FA81EFF520E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9F51ED09-145C-AD74-B64F-855547CE1C8D}"/>
              </a:ext>
            </a:extLst>
          </p:cNvPr>
          <p:cNvSpPr txBox="1"/>
          <p:nvPr/>
        </p:nvSpPr>
        <p:spPr>
          <a:xfrm>
            <a:off x="1562560" y="3477834"/>
            <a:ext cx="5464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Opwekken van vertrouwen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Creëren van een noodsituatie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Urgentie benoemen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Tijdsdruk toepassen</a:t>
            </a:r>
          </a:p>
        </p:txBody>
      </p:sp>
    </p:spTree>
    <p:extLst>
      <p:ext uri="{BB962C8B-B14F-4D97-AF65-F5344CB8AC3E}">
        <p14:creationId xmlns:p14="http://schemas.microsoft.com/office/powerpoint/2010/main" val="319378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9AEC11-4A51-1FC3-131E-28140B0C0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Graphics, creativiteit, kunst, illustratie&#10;&#10;Door AI gegenereerde inhoud is mogelijk onjuist.">
            <a:extLst>
              <a:ext uri="{FF2B5EF4-FFF2-40B4-BE49-F238E27FC236}">
                <a16:creationId xmlns:a16="http://schemas.microsoft.com/office/drawing/2014/main" id="{B9A295BB-48E8-F5D0-0224-0C760C0BD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287">
            <a:off x="-116979" y="-1466526"/>
            <a:ext cx="11200881" cy="5418531"/>
          </a:xfrm>
          <a:prstGeom prst="rect">
            <a:avLst/>
          </a:prstGeom>
        </p:spPr>
      </p:pic>
      <p:pic>
        <p:nvPicPr>
          <p:cNvPr id="9" name="Afbeelding 8" descr="Afbeelding met Lettertype, symbool, cirkel, Graphics&#10;&#10;Door AI gegenereerde inhoud is mogelijk onjuist.">
            <a:extLst>
              <a:ext uri="{FF2B5EF4-FFF2-40B4-BE49-F238E27FC236}">
                <a16:creationId xmlns:a16="http://schemas.microsoft.com/office/drawing/2014/main" id="{9978C517-72BF-A00E-B841-A36C72374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123" y="6233008"/>
            <a:ext cx="1731268" cy="502921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6A2BBC6D-A05B-A937-8B71-D1BA9B253B86}"/>
              </a:ext>
            </a:extLst>
          </p:cNvPr>
          <p:cNvSpPr txBox="1"/>
          <p:nvPr/>
        </p:nvSpPr>
        <p:spPr>
          <a:xfrm>
            <a:off x="650930" y="1597637"/>
            <a:ext cx="4494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lica SemiBold" pitchFamily="50" charset="0"/>
                <a:ea typeface="+mn-ea"/>
                <a:cs typeface="+mn-cs"/>
              </a:rPr>
              <a:t>Tips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1005367-5D55-3589-2653-BB7FDDE885C2}"/>
              </a:ext>
            </a:extLst>
          </p:cNvPr>
          <p:cNvSpPr txBox="1"/>
          <p:nvPr/>
        </p:nvSpPr>
        <p:spPr>
          <a:xfrm>
            <a:off x="11342702" y="215719"/>
            <a:ext cx="849297" cy="58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C17488C-D8A5-B4AE-1AFA-AC235BE30E01}"/>
              </a:ext>
            </a:extLst>
          </p:cNvPr>
          <p:cNvSpPr txBox="1"/>
          <p:nvPr/>
        </p:nvSpPr>
        <p:spPr>
          <a:xfrm>
            <a:off x="849297" y="3740085"/>
            <a:ext cx="8082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Een deurketting/kierstandhouder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Onbekenden niet onaangekondigd laten binnen komen.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Nooit uw pincode afgeven.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Nooit uw pinpas afgeven.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Nooit gegevens geven aan nummers die u niet kent. </a:t>
            </a:r>
          </a:p>
        </p:txBody>
      </p:sp>
    </p:spTree>
    <p:extLst>
      <p:ext uri="{BB962C8B-B14F-4D97-AF65-F5344CB8AC3E}">
        <p14:creationId xmlns:p14="http://schemas.microsoft.com/office/powerpoint/2010/main" val="1209035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CF9A0-7A0C-3F53-E88E-E0B5DFFE5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A5AECEF-F2DC-6BC4-AEBB-DF8F693D0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94193" cy="6742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2710898-320B-F9C0-02CD-39AA85B89044}"/>
              </a:ext>
            </a:extLst>
          </p:cNvPr>
          <p:cNvSpPr txBox="1"/>
          <p:nvPr/>
        </p:nvSpPr>
        <p:spPr>
          <a:xfrm>
            <a:off x="804379" y="1580997"/>
            <a:ext cx="668015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lica SemiBold" pitchFamily="50" charset="0"/>
                <a:ea typeface="+mn-ea"/>
                <a:cs typeface="+mn-cs"/>
              </a:rPr>
              <a:t>Themaronde 1: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Levenstestament in ruimte …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Bewind voering in ruimte …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Uitvaart in ruimte …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3094DFA-0937-6A28-970E-06B47024AA21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FEF5E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</p:spTree>
    <p:extLst>
      <p:ext uri="{BB962C8B-B14F-4D97-AF65-F5344CB8AC3E}">
        <p14:creationId xmlns:p14="http://schemas.microsoft.com/office/powerpoint/2010/main" val="14354786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45008EED3B6D469C950275FB9573BD" ma:contentTypeVersion="16" ma:contentTypeDescription="Een nieuw document maken." ma:contentTypeScope="" ma:versionID="f31fed6ec5b7b474e54405fe5b019e81">
  <xsd:schema xmlns:xsd="http://www.w3.org/2001/XMLSchema" xmlns:xs="http://www.w3.org/2001/XMLSchema" xmlns:p="http://schemas.microsoft.com/office/2006/metadata/properties" xmlns:ns2="23703fb7-1dd0-4bd1-a10e-cdc6897e4ed2" xmlns:ns3="5c3a9949-76f0-4ca6-8bf6-c18fbed1062f" targetNamespace="http://schemas.microsoft.com/office/2006/metadata/properties" ma:root="true" ma:fieldsID="039138bab366cf9e5843ab9ead8c96e8" ns2:_="" ns3:_="">
    <xsd:import namespace="23703fb7-1dd0-4bd1-a10e-cdc6897e4ed2"/>
    <xsd:import namespace="5c3a9949-76f0-4ca6-8bf6-c18fbed106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03fb7-1dd0-4bd1-a10e-cdc6897e4e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3c0aa68d-9e68-4059-ad82-fcc8655c64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a9949-76f0-4ca6-8bf6-c18fbed1062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02f65023-37d2-4929-94fa-1e72f2225098}" ma:internalName="TaxCatchAll" ma:showField="CatchAllData" ma:web="5c3a9949-76f0-4ca6-8bf6-c18fbed106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3a9949-76f0-4ca6-8bf6-c18fbed1062f" xsi:nil="true"/>
    <lcf76f155ced4ddcb4097134ff3c332f xmlns="23703fb7-1dd0-4bd1-a10e-cdc6897e4ed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4D1BCE-A02B-4FFA-90A1-992678053C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E249AC-157F-49CB-B2DA-117D565E37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703fb7-1dd0-4bd1-a10e-cdc6897e4ed2"/>
    <ds:schemaRef ds:uri="5c3a9949-76f0-4ca6-8bf6-c18fbed106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142FF5-6AB8-4469-B894-A8295E0F6CF2}">
  <ds:schemaRefs>
    <ds:schemaRef ds:uri="5c3a9949-76f0-4ca6-8bf6-c18fbed1062f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23703fb7-1dd0-4bd1-a10e-cdc6897e4ed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276</Words>
  <Application>Microsoft Office PowerPoint</Application>
  <PresentationFormat>Breedbeeld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Fleur Meekenkamp</dc:creator>
  <cp:lastModifiedBy>Anne De Groote</cp:lastModifiedBy>
  <cp:revision>3</cp:revision>
  <dcterms:created xsi:type="dcterms:W3CDTF">2025-06-17T11:35:02Z</dcterms:created>
  <dcterms:modified xsi:type="dcterms:W3CDTF">2025-09-04T12:20:39Z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0x010100D045008EED3B6D469C950275FB9573BD</vt:lpwstr>
  </property>
  <property fmtid="{D5CDD505-2E9C-101B-9397-08002B2CF9AE}" pid="3" name="MediaServiceImageTags">
    <vt:lpwstr/>
  </property>
</Properties>
</file>