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68" r:id="rId8"/>
    <p:sldId id="267" r:id="rId9"/>
    <p:sldId id="269" r:id="rId10"/>
    <p:sldId id="271" r:id="rId11"/>
    <p:sldId id="273" r:id="rId12"/>
    <p:sldId id="262" r:id="rId13"/>
    <p:sldId id="274" r:id="rId14"/>
    <p:sldId id="266" r:id="rId15"/>
    <p:sldId id="275" r:id="rId16"/>
    <p:sldId id="279" r:id="rId17"/>
    <p:sldId id="288" r:id="rId18"/>
    <p:sldId id="289" r:id="rId19"/>
    <p:sldId id="293" r:id="rId20"/>
    <p:sldId id="290" r:id="rId21"/>
    <p:sldId id="292" r:id="rId22"/>
    <p:sldId id="277" r:id="rId23"/>
    <p:sldId id="260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5EF"/>
    <a:srgbClr val="ACE5F6"/>
    <a:srgbClr val="074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F57C37-23E9-4C53-BE82-E8798717B737}" v="6" dt="2025-08-06T09:11:27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3643" autoAdjust="0"/>
  </p:normalViewPr>
  <p:slideViewPr>
    <p:cSldViewPr snapToGrid="0">
      <p:cViewPr varScale="1">
        <p:scale>
          <a:sx n="69" d="100"/>
          <a:sy n="69" d="100"/>
        </p:scale>
        <p:origin x="4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30860-B0EB-9E47-A51C-EF616452E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CCE49B-0370-42FA-6FDF-BA5F91D69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8D02A7-94B2-C0F3-427A-38461C71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2761F5-12A2-9D5C-B890-DEF80C2C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98AB30-DC39-858C-858A-065BFDD6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18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6D472-55F6-A4EF-FF53-1CBA074C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2BEC47B-1137-CB6B-925C-077123149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F55467-ACA8-C9BA-B45F-84A3BE14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673DD7-4BB1-3F41-0792-A4772D555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0F8D56-2D80-0144-9E4D-39258245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89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C03310C-BC6E-22C2-A378-FEBFE3432F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6F836BE-EF7A-D75C-0675-1A9949718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9C4235-0787-4CAC-81A7-E224DC4D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E150F4-6797-1F52-860F-63FDA011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636C07-C3F0-BB62-73C8-648F3984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65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7A568-85FE-3FB6-DB69-D0AE8E2F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067F71-2359-470E-76F7-700D75285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9D4F73-3909-7C8D-E872-05F4CEAA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A476C7-A35F-BC43-EC08-A7339D26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C6C8CA-FDDC-BDED-A830-EEA550C3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6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EB157-EE83-7609-5AE3-1DD3CC0B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9775FA-31B7-742A-2B80-C4F7C376C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0955AB-9675-3E06-980D-05CFD909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79508F-D4E1-7DC6-109E-E7FF3523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4BD3B0-AEFA-6D1D-C0B1-2E33A3A3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08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883AC-41DA-BA3E-4F95-6411166F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F0A34C-0A7C-3CE4-B145-B41B861A5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ED8BE24-20E2-89BD-8394-13A5D9763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104431-7C0A-F90F-46CB-2364F6BA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29F536-2918-DE92-DEC1-179093D5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3AC288-DA08-9FAE-35BE-BF9D0E2E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53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DE93B-07AD-A5AB-B64F-CCF02F60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E18EEA-D40C-AB78-8AD9-7BB7B8891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B59D23-5C15-9678-912B-BE046BEE6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A898DB-39A7-C2DD-E705-3CF844569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BB31726-9314-92DE-2760-D04CDA25B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042BEAB-8D83-FD1C-CA23-A4F1144C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F220923-CF6D-0E64-5A34-23DB4C94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C802C40-E5FE-14F4-B805-C63E54CE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19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0CA20-A97A-09FB-478C-92AC7C11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633E77E-E4B3-6421-6243-A70C1CBC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17D1DB1-03BA-61CF-9410-E3EE6E75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762D02-4D66-1C11-1146-907EF99F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00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D804C88-E789-99A1-E473-91D8857D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7C159B1-0FAC-9D86-3490-F2EC0A82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A000A5-588B-E4B5-97D4-34E60A50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29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8CFAE-36DF-2A55-5916-6CD9ADF6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8BC028-F35C-A86C-1A20-17DB78A7A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6B5385-5EB8-D763-9C72-88E465702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04A0D8-5C2A-F593-0F83-DF5B6AEF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BA48EB-6190-E368-F321-CD24599EC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EEA7C3-77A8-EA57-A806-4EE3E4F0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35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E70C2-F196-158F-1AD6-A20C46AC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22EDD9-D00A-A3EB-3217-381972C85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F8EC1B-571A-0E74-E983-D1C61B928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6F44B2-6B8C-FAEB-B66C-6D63FE5B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B3B167-4956-77F9-E036-19F04FB5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2CA7D1-719C-A85C-5F12-1FA8F6DC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19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9F541D6-B1E2-2261-B192-A8D2D49E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3E52A5-6E86-CAEC-D531-567D04B44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208D6D-EB7E-834E-8136-CECE06773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7EC9A8-AB72-4EB8-8135-0B3AE3B39AB1}" type="datetimeFigureOut">
              <a:rPr lang="nl-NL" smtClean="0"/>
              <a:t>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71AC73-237B-49B5-9C77-96A424285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4719DB-CB23-4819-AC93-4EFFBEB72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549040-76DB-4906-8552-BCEE80364A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43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KQSrT9D9QE?list=PLVq02MUODjYHOqQRFyKNCsWzpOb0Mkk8_" TargetMode="Externa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lpmiddelenwijzer.n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seniorweb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yhb3T377NY?feature=oembed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Graphics, grafische vormgeving, ontwerp&#10;&#10;Door AI gegenereerde inhoud is mogelijk onjuist.">
            <a:extLst>
              <a:ext uri="{FF2B5EF4-FFF2-40B4-BE49-F238E27FC236}">
                <a16:creationId xmlns:a16="http://schemas.microsoft.com/office/drawing/2014/main" id="{3E1A29FF-E88A-ED16-2321-AE23C95292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7687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5F464F1-DA7E-AA3D-C765-A5626B9CFB47}"/>
              </a:ext>
            </a:extLst>
          </p:cNvPr>
          <p:cNvSpPr txBox="1"/>
          <p:nvPr/>
        </p:nvSpPr>
        <p:spPr>
          <a:xfrm>
            <a:off x="691979" y="1705579"/>
            <a:ext cx="710785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nl-NL" sz="6000" b="1" dirty="0">
                <a:solidFill>
                  <a:srgbClr val="C00000"/>
                </a:solidFill>
                <a:latin typeface="Gelica SemiBold" pitchFamily="50" charset="0"/>
              </a:rPr>
              <a:t>Wonen en technologie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4738AE5-CEA3-5618-EC22-B6DE0D9A8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19" y="6383727"/>
            <a:ext cx="2517612" cy="26035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C423E23-A0DC-17A0-AD79-C9081A2FAE97}"/>
              </a:ext>
            </a:extLst>
          </p:cNvPr>
          <p:cNvSpPr txBox="1"/>
          <p:nvPr/>
        </p:nvSpPr>
        <p:spPr>
          <a:xfrm>
            <a:off x="7274964" y="5933850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>
                <a:latin typeface="Consolas" panose="020B0609020204030204" pitchFamily="49" charset="0"/>
              </a:rPr>
              <a:t>Uw logo</a:t>
            </a:r>
          </a:p>
        </p:txBody>
      </p:sp>
    </p:spTree>
    <p:extLst>
      <p:ext uri="{BB962C8B-B14F-4D97-AF65-F5344CB8AC3E}">
        <p14:creationId xmlns:p14="http://schemas.microsoft.com/office/powerpoint/2010/main" val="120073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1137A9-251C-85D0-CC9C-D91A9661A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>
            <a:extLst>
              <a:ext uri="{FF2B5EF4-FFF2-40B4-BE49-F238E27FC236}">
                <a16:creationId xmlns:a16="http://schemas.microsoft.com/office/drawing/2014/main" id="{1220720C-5D59-382E-FE44-EE9D5C50BFD0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E26D05E-F331-9C5C-B016-839079F73B61}"/>
              </a:ext>
            </a:extLst>
          </p:cNvPr>
          <p:cNvSpPr txBox="1"/>
          <p:nvPr/>
        </p:nvSpPr>
        <p:spPr>
          <a:xfrm>
            <a:off x="717871" y="632188"/>
            <a:ext cx="4494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Woonvormen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lica SemiBold" pitchFamily="50" charset="0"/>
              <a:ea typeface="+mn-ea"/>
              <a:cs typeface="+mn-cs"/>
            </a:endParaRP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ACF3ED91-C384-B422-72A9-CB52170E6069}"/>
              </a:ext>
            </a:extLst>
          </p:cNvPr>
          <p:cNvSpPr/>
          <p:nvPr/>
        </p:nvSpPr>
        <p:spPr>
          <a:xfrm>
            <a:off x="1170289" y="2059203"/>
            <a:ext cx="2451901" cy="1540594"/>
          </a:xfrm>
          <a:custGeom>
            <a:avLst/>
            <a:gdLst/>
            <a:ahLst/>
            <a:cxnLst/>
            <a:rect l="l" t="t" r="r" b="b"/>
            <a:pathLst>
              <a:path w="4117039" h="2305542">
                <a:moveTo>
                  <a:pt x="0" y="0"/>
                </a:moveTo>
                <a:lnTo>
                  <a:pt x="4117040" y="0"/>
                </a:lnTo>
                <a:lnTo>
                  <a:pt x="4117040" y="2305542"/>
                </a:lnTo>
                <a:lnTo>
                  <a:pt x="0" y="2305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117D434D-D1BB-B445-2CB2-44EEEBACA453}"/>
              </a:ext>
            </a:extLst>
          </p:cNvPr>
          <p:cNvSpPr txBox="1"/>
          <p:nvPr/>
        </p:nvSpPr>
        <p:spPr>
          <a:xfrm>
            <a:off x="1365285" y="1351317"/>
            <a:ext cx="2116087" cy="617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99"/>
              </a:lnSpc>
              <a:spcBef>
                <a:spcPct val="0"/>
              </a:spcBef>
              <a:defRPr/>
            </a:pPr>
            <a:r>
              <a:rPr lang="en-US" dirty="0" err="1">
                <a:solidFill>
                  <a:srgbClr val="074556"/>
                </a:solidFill>
                <a:latin typeface="Consolas" panose="020B0609020204030204" pitchFamily="49" charset="0"/>
              </a:rPr>
              <a:t>Seniorenwoningen</a:t>
            </a:r>
            <a:endParaRPr lang="en-US" dirty="0">
              <a:solidFill>
                <a:srgbClr val="074556"/>
              </a:solidFill>
              <a:latin typeface="Consolas" panose="020B0609020204030204" pitchFamily="49" charset="0"/>
            </a:endParaRP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056C015E-E030-69AA-A1F7-3A340AB8A667}"/>
              </a:ext>
            </a:extLst>
          </p:cNvPr>
          <p:cNvSpPr txBox="1"/>
          <p:nvPr/>
        </p:nvSpPr>
        <p:spPr>
          <a:xfrm>
            <a:off x="1170288" y="3670222"/>
            <a:ext cx="2311083" cy="305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Bron: (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Vechtdal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Wonen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z.d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.)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FFAFD496-A142-6164-6120-4981A1B3A342}"/>
              </a:ext>
            </a:extLst>
          </p:cNvPr>
          <p:cNvSpPr txBox="1"/>
          <p:nvPr/>
        </p:nvSpPr>
        <p:spPr>
          <a:xfrm>
            <a:off x="4722820" y="1351317"/>
            <a:ext cx="2116087" cy="617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99"/>
              </a:lnSpc>
              <a:spcBef>
                <a:spcPct val="0"/>
              </a:spcBef>
              <a:defRPr/>
            </a:pPr>
            <a:r>
              <a:rPr lang="en-US" dirty="0" err="1">
                <a:solidFill>
                  <a:srgbClr val="074556"/>
                </a:solidFill>
                <a:latin typeface="Consolas" panose="020B0609020204030204" pitchFamily="49" charset="0"/>
              </a:rPr>
              <a:t>Woonzorgcentra</a:t>
            </a:r>
            <a:endParaRPr lang="en-US" dirty="0">
              <a:solidFill>
                <a:srgbClr val="074556"/>
              </a:solidFill>
              <a:latin typeface="Consolas" panose="020B0609020204030204" pitchFamily="49" charset="0"/>
            </a:endParaRP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6BE243AA-6FDB-8514-23A3-74459E6D3951}"/>
              </a:ext>
            </a:extLst>
          </p:cNvPr>
          <p:cNvSpPr txBox="1"/>
          <p:nvPr/>
        </p:nvSpPr>
        <p:spPr>
          <a:xfrm>
            <a:off x="4527823" y="3670222"/>
            <a:ext cx="2311083" cy="305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Bron: (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Woonzorgweb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z.d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.)</a:t>
            </a:r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F42003A1-87B6-642B-B790-66FB3C63DDB7}"/>
              </a:ext>
            </a:extLst>
          </p:cNvPr>
          <p:cNvSpPr txBox="1"/>
          <p:nvPr/>
        </p:nvSpPr>
        <p:spPr>
          <a:xfrm>
            <a:off x="8080355" y="1351317"/>
            <a:ext cx="2116087" cy="1361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99"/>
              </a:lnSpc>
              <a:spcBef>
                <a:spcPct val="0"/>
              </a:spcBef>
              <a:defRPr/>
            </a:pPr>
            <a:r>
              <a:rPr lang="en-US">
                <a:solidFill>
                  <a:srgbClr val="074556"/>
                </a:solidFill>
                <a:latin typeface="Consolas" panose="020B0609020204030204" pitchFamily="49" charset="0"/>
              </a:rPr>
              <a:t>Mantelzorgwoningen</a:t>
            </a:r>
            <a:endParaRPr lang="en-US" dirty="0">
              <a:solidFill>
                <a:srgbClr val="074556"/>
              </a:solidFill>
              <a:latin typeface="Consolas" panose="020B0609020204030204" pitchFamily="49" charset="0"/>
            </a:endParaRPr>
          </a:p>
        </p:txBody>
      </p:sp>
      <p:sp>
        <p:nvSpPr>
          <p:cNvPr id="37" name="TextBox 25">
            <a:extLst>
              <a:ext uri="{FF2B5EF4-FFF2-40B4-BE49-F238E27FC236}">
                <a16:creationId xmlns:a16="http://schemas.microsoft.com/office/drawing/2014/main" id="{8BB82208-7405-2604-479E-CF351E52F9E8}"/>
              </a:ext>
            </a:extLst>
          </p:cNvPr>
          <p:cNvSpPr txBox="1"/>
          <p:nvPr/>
        </p:nvSpPr>
        <p:spPr>
          <a:xfrm>
            <a:off x="7885358" y="3670222"/>
            <a:ext cx="2311083" cy="305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Bron: (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DomusCura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z.d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.)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1E87CC61-2BC0-E11C-911D-71A325125291}"/>
              </a:ext>
            </a:extLst>
          </p:cNvPr>
          <p:cNvSpPr txBox="1"/>
          <p:nvPr/>
        </p:nvSpPr>
        <p:spPr>
          <a:xfrm>
            <a:off x="1365285" y="3803058"/>
            <a:ext cx="2116087" cy="617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99"/>
              </a:lnSpc>
              <a:spcBef>
                <a:spcPct val="0"/>
              </a:spcBef>
              <a:defRPr/>
            </a:pPr>
            <a:r>
              <a:rPr lang="en-US" dirty="0" err="1">
                <a:solidFill>
                  <a:srgbClr val="074556"/>
                </a:solidFill>
                <a:latin typeface="Consolas" panose="020B0609020204030204" pitchFamily="49" charset="0"/>
              </a:rPr>
              <a:t>Seniorenwoningen</a:t>
            </a:r>
            <a:endParaRPr lang="en-US" dirty="0">
              <a:solidFill>
                <a:srgbClr val="074556"/>
              </a:solidFill>
              <a:latin typeface="Consolas" panose="020B0609020204030204" pitchFamily="49" charset="0"/>
            </a:endParaRP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E12692E1-1B16-834F-EE1A-D4DAE9C07664}"/>
              </a:ext>
            </a:extLst>
          </p:cNvPr>
          <p:cNvSpPr txBox="1"/>
          <p:nvPr/>
        </p:nvSpPr>
        <p:spPr>
          <a:xfrm>
            <a:off x="1170288" y="6121963"/>
            <a:ext cx="2311083" cy="305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Bron: (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Habion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z.d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.)</a:t>
            </a:r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7DC6285B-D1CA-F7DC-8FFB-763CB5F1D8A4}"/>
              </a:ext>
            </a:extLst>
          </p:cNvPr>
          <p:cNvSpPr/>
          <p:nvPr/>
        </p:nvSpPr>
        <p:spPr>
          <a:xfrm>
            <a:off x="4527824" y="4510944"/>
            <a:ext cx="2451901" cy="1540594"/>
          </a:xfrm>
          <a:custGeom>
            <a:avLst/>
            <a:gdLst/>
            <a:ahLst/>
            <a:cxnLst/>
            <a:rect l="l" t="t" r="r" b="b"/>
            <a:pathLst>
              <a:path w="4117039" h="2305542">
                <a:moveTo>
                  <a:pt x="0" y="0"/>
                </a:moveTo>
                <a:lnTo>
                  <a:pt x="4117040" y="0"/>
                </a:lnTo>
                <a:lnTo>
                  <a:pt x="4117040" y="2305542"/>
                </a:lnTo>
                <a:lnTo>
                  <a:pt x="0" y="2305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3" name="TextBox 25">
            <a:extLst>
              <a:ext uri="{FF2B5EF4-FFF2-40B4-BE49-F238E27FC236}">
                <a16:creationId xmlns:a16="http://schemas.microsoft.com/office/drawing/2014/main" id="{31221313-7A7D-390D-3557-1046F97662EF}"/>
              </a:ext>
            </a:extLst>
          </p:cNvPr>
          <p:cNvSpPr txBox="1"/>
          <p:nvPr/>
        </p:nvSpPr>
        <p:spPr>
          <a:xfrm>
            <a:off x="4527823" y="6121963"/>
            <a:ext cx="2311083" cy="305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Bron: (Van Dijk, 2022)</a:t>
            </a:r>
          </a:p>
        </p:txBody>
      </p:sp>
      <p:sp>
        <p:nvSpPr>
          <p:cNvPr id="44" name="Freeform 10">
            <a:extLst>
              <a:ext uri="{FF2B5EF4-FFF2-40B4-BE49-F238E27FC236}">
                <a16:creationId xmlns:a16="http://schemas.microsoft.com/office/drawing/2014/main" id="{759AE510-E181-D526-A63A-8D655B9290D0}"/>
              </a:ext>
            </a:extLst>
          </p:cNvPr>
          <p:cNvSpPr/>
          <p:nvPr/>
        </p:nvSpPr>
        <p:spPr>
          <a:xfrm>
            <a:off x="7885359" y="4510944"/>
            <a:ext cx="2451901" cy="1540594"/>
          </a:xfrm>
          <a:custGeom>
            <a:avLst/>
            <a:gdLst/>
            <a:ahLst/>
            <a:cxnLst/>
            <a:rect l="l" t="t" r="r" b="b"/>
            <a:pathLst>
              <a:path w="4117039" h="2305542">
                <a:moveTo>
                  <a:pt x="0" y="0"/>
                </a:moveTo>
                <a:lnTo>
                  <a:pt x="4117040" y="0"/>
                </a:lnTo>
                <a:lnTo>
                  <a:pt x="4117040" y="2305542"/>
                </a:lnTo>
                <a:lnTo>
                  <a:pt x="0" y="2305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5" name="TextBox 16">
            <a:extLst>
              <a:ext uri="{FF2B5EF4-FFF2-40B4-BE49-F238E27FC236}">
                <a16:creationId xmlns:a16="http://schemas.microsoft.com/office/drawing/2014/main" id="{C242E625-6EAD-3497-E975-5BBB7C1548F0}"/>
              </a:ext>
            </a:extLst>
          </p:cNvPr>
          <p:cNvSpPr txBox="1"/>
          <p:nvPr/>
        </p:nvSpPr>
        <p:spPr>
          <a:xfrm>
            <a:off x="8080355" y="3803058"/>
            <a:ext cx="2116087" cy="617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99"/>
              </a:lnSpc>
              <a:spcBef>
                <a:spcPct val="0"/>
              </a:spcBef>
              <a:defRPr/>
            </a:pPr>
            <a:r>
              <a:rPr lang="en-US" dirty="0" err="1">
                <a:solidFill>
                  <a:srgbClr val="074556"/>
                </a:solidFill>
                <a:latin typeface="Consolas" panose="020B0609020204030204" pitchFamily="49" charset="0"/>
              </a:rPr>
              <a:t>Knarrehofjes</a:t>
            </a:r>
            <a:endParaRPr lang="en-US" dirty="0">
              <a:solidFill>
                <a:srgbClr val="074556"/>
              </a:solidFill>
              <a:latin typeface="Consolas" panose="020B0609020204030204" pitchFamily="49" charset="0"/>
            </a:endParaRPr>
          </a:p>
        </p:txBody>
      </p:sp>
      <p:sp>
        <p:nvSpPr>
          <p:cNvPr id="46" name="TextBox 25">
            <a:extLst>
              <a:ext uri="{FF2B5EF4-FFF2-40B4-BE49-F238E27FC236}">
                <a16:creationId xmlns:a16="http://schemas.microsoft.com/office/drawing/2014/main" id="{3B825F17-6D01-CC03-D2F5-7406E945D9B4}"/>
              </a:ext>
            </a:extLst>
          </p:cNvPr>
          <p:cNvSpPr txBox="1"/>
          <p:nvPr/>
        </p:nvSpPr>
        <p:spPr>
          <a:xfrm>
            <a:off x="7885358" y="6121963"/>
            <a:ext cx="2451902" cy="305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1100">
                <a:solidFill>
                  <a:srgbClr val="074556"/>
                </a:solidFill>
                <a:latin typeface="Consolas" panose="020B0609020204030204" pitchFamily="49" charset="0"/>
              </a:rPr>
              <a:t>Bron: (Barneveldse Krant, 2023)</a:t>
            </a:r>
            <a:endParaRPr lang="en-US" sz="1100" dirty="0">
              <a:solidFill>
                <a:srgbClr val="074556"/>
              </a:solidFill>
              <a:latin typeface="Consolas" panose="020B0609020204030204" pitchFamily="49" charset="0"/>
            </a:endParaRPr>
          </a:p>
        </p:txBody>
      </p:sp>
      <p:sp>
        <p:nvSpPr>
          <p:cNvPr id="47" name="Freeform 11">
            <a:extLst>
              <a:ext uri="{FF2B5EF4-FFF2-40B4-BE49-F238E27FC236}">
                <a16:creationId xmlns:a16="http://schemas.microsoft.com/office/drawing/2014/main" id="{F8F4719D-B5F9-45B0-9583-67948EF89DFB}"/>
              </a:ext>
            </a:extLst>
          </p:cNvPr>
          <p:cNvSpPr/>
          <p:nvPr/>
        </p:nvSpPr>
        <p:spPr>
          <a:xfrm>
            <a:off x="4527823" y="2059203"/>
            <a:ext cx="2451902" cy="1540594"/>
          </a:xfrm>
          <a:custGeom>
            <a:avLst/>
            <a:gdLst/>
            <a:ahLst/>
            <a:cxnLst/>
            <a:rect l="l" t="t" r="r" b="b"/>
            <a:pathLst>
              <a:path w="4117039" h="2305542">
                <a:moveTo>
                  <a:pt x="0" y="0"/>
                </a:moveTo>
                <a:lnTo>
                  <a:pt x="4117039" y="0"/>
                </a:lnTo>
                <a:lnTo>
                  <a:pt x="4117039" y="2305542"/>
                </a:lnTo>
                <a:lnTo>
                  <a:pt x="0" y="23055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5646" r="-5101" b="-24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0" name="Freeform 12">
            <a:extLst>
              <a:ext uri="{FF2B5EF4-FFF2-40B4-BE49-F238E27FC236}">
                <a16:creationId xmlns:a16="http://schemas.microsoft.com/office/drawing/2014/main" id="{7F51F422-99B6-1964-6E13-A78D5150837B}"/>
              </a:ext>
            </a:extLst>
          </p:cNvPr>
          <p:cNvSpPr/>
          <p:nvPr/>
        </p:nvSpPr>
        <p:spPr>
          <a:xfrm>
            <a:off x="7885358" y="2047705"/>
            <a:ext cx="2451902" cy="1514626"/>
          </a:xfrm>
          <a:custGeom>
            <a:avLst/>
            <a:gdLst/>
            <a:ahLst/>
            <a:cxnLst/>
            <a:rect l="l" t="t" r="r" b="b"/>
            <a:pathLst>
              <a:path w="4117039" h="2293023">
                <a:moveTo>
                  <a:pt x="0" y="0"/>
                </a:moveTo>
                <a:lnTo>
                  <a:pt x="4117040" y="0"/>
                </a:lnTo>
                <a:lnTo>
                  <a:pt x="4117040" y="2293023"/>
                </a:lnTo>
                <a:lnTo>
                  <a:pt x="0" y="22930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878" b="-9878"/>
            </a:stretch>
          </a:blipFill>
        </p:spPr>
        <p:txBody>
          <a:bodyPr/>
          <a:lstStyle/>
          <a:p>
            <a:endParaRPr lang="nl-NL" dirty="0"/>
          </a:p>
        </p:txBody>
      </p:sp>
      <p:pic>
        <p:nvPicPr>
          <p:cNvPr id="53" name="Afbeelding 52">
            <a:extLst>
              <a:ext uri="{FF2B5EF4-FFF2-40B4-BE49-F238E27FC236}">
                <a16:creationId xmlns:a16="http://schemas.microsoft.com/office/drawing/2014/main" id="{D25AD87F-7A91-6885-E34D-451D34FC4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891" y="4526360"/>
            <a:ext cx="2464873" cy="1509762"/>
          </a:xfrm>
          <a:prstGeom prst="rect">
            <a:avLst/>
          </a:prstGeom>
        </p:spPr>
      </p:pic>
      <p:sp>
        <p:nvSpPr>
          <p:cNvPr id="59" name="Tekstvak 58">
            <a:extLst>
              <a:ext uri="{FF2B5EF4-FFF2-40B4-BE49-F238E27FC236}">
                <a16:creationId xmlns:a16="http://schemas.microsoft.com/office/drawing/2014/main" id="{2262A8BC-7E02-38CB-8A64-D9A7A6A45CA5}"/>
              </a:ext>
            </a:extLst>
          </p:cNvPr>
          <p:cNvSpPr txBox="1"/>
          <p:nvPr/>
        </p:nvSpPr>
        <p:spPr>
          <a:xfrm>
            <a:off x="4771468" y="4074053"/>
            <a:ext cx="2067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Woonzorggroepen</a:t>
            </a:r>
          </a:p>
        </p:txBody>
      </p:sp>
    </p:spTree>
    <p:extLst>
      <p:ext uri="{BB962C8B-B14F-4D97-AF65-F5344CB8AC3E}">
        <p14:creationId xmlns:p14="http://schemas.microsoft.com/office/powerpoint/2010/main" val="237158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B15F0-27F7-0DCF-D83F-3E101C8E7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Graphics, grafische vormgeving, ontwerp&#10;&#10;Door AI gegenereerde inhoud is mogelijk onjuist.">
            <a:extLst>
              <a:ext uri="{FF2B5EF4-FFF2-40B4-BE49-F238E27FC236}">
                <a16:creationId xmlns:a16="http://schemas.microsoft.com/office/drawing/2014/main" id="{CB1EA55B-B65E-6B2F-D1D2-EC4E62822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7687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5001BCB-489D-AE3D-724D-A239DD0FCD8A}"/>
              </a:ext>
            </a:extLst>
          </p:cNvPr>
          <p:cNvSpPr txBox="1"/>
          <p:nvPr/>
        </p:nvSpPr>
        <p:spPr>
          <a:xfrm>
            <a:off x="682276" y="2372329"/>
            <a:ext cx="7107851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nl-NL" sz="3600" dirty="0">
                <a:solidFill>
                  <a:srgbClr val="C00000"/>
                </a:solidFill>
                <a:latin typeface="Gelica SemiBold" pitchFamily="50" charset="0"/>
              </a:rPr>
              <a:t>[Voeg hier de interessante factor toe]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BA060FA-A339-5916-6846-0602415A7926}"/>
              </a:ext>
            </a:extLst>
          </p:cNvPr>
          <p:cNvSpPr txBox="1"/>
          <p:nvPr/>
        </p:nvSpPr>
        <p:spPr>
          <a:xfrm>
            <a:off x="10846417" y="193517"/>
            <a:ext cx="1115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>
                <a:latin typeface="Consolas" panose="020B0609020204030204" pitchFamily="49" charset="0"/>
              </a:rPr>
              <a:t>Uw logo</a:t>
            </a:r>
          </a:p>
        </p:txBody>
      </p:sp>
    </p:spTree>
    <p:extLst>
      <p:ext uri="{BB962C8B-B14F-4D97-AF65-F5344CB8AC3E}">
        <p14:creationId xmlns:p14="http://schemas.microsoft.com/office/powerpoint/2010/main" val="1757218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BDF0D-BE2A-004D-A3A7-D0565FE12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Graphics, grafische vormgeving, ontwerp&#10;&#10;Door AI gegenereerde inhoud is mogelijk onjuist.">
            <a:extLst>
              <a:ext uri="{FF2B5EF4-FFF2-40B4-BE49-F238E27FC236}">
                <a16:creationId xmlns:a16="http://schemas.microsoft.com/office/drawing/2014/main" id="{B682EA95-BF25-4672-BD95-06EEB540A7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7687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6166C77-51F4-F3D6-4E68-D935607374BC}"/>
              </a:ext>
            </a:extLst>
          </p:cNvPr>
          <p:cNvSpPr txBox="1"/>
          <p:nvPr/>
        </p:nvSpPr>
        <p:spPr>
          <a:xfrm>
            <a:off x="682276" y="2372329"/>
            <a:ext cx="7107851" cy="84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nl-NL" sz="6000" dirty="0">
                <a:solidFill>
                  <a:srgbClr val="C00000"/>
                </a:solidFill>
                <a:latin typeface="Gelica SemiBold" pitchFamily="50" charset="0"/>
              </a:rPr>
              <a:t>Pauze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6CAB841-D0C8-762C-D6FC-775E2E279C85}"/>
              </a:ext>
            </a:extLst>
          </p:cNvPr>
          <p:cNvSpPr txBox="1"/>
          <p:nvPr/>
        </p:nvSpPr>
        <p:spPr>
          <a:xfrm>
            <a:off x="10846417" y="193517"/>
            <a:ext cx="1115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>
                <a:latin typeface="Consolas" panose="020B0609020204030204" pitchFamily="49" charset="0"/>
              </a:rPr>
              <a:t>Uw logo</a:t>
            </a:r>
          </a:p>
        </p:txBody>
      </p:sp>
    </p:spTree>
    <p:extLst>
      <p:ext uri="{BB962C8B-B14F-4D97-AF65-F5344CB8AC3E}">
        <p14:creationId xmlns:p14="http://schemas.microsoft.com/office/powerpoint/2010/main" val="3660912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7E20CD-68AA-87A6-17AB-FAF5F07C8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>
            <a:extLst>
              <a:ext uri="{FF2B5EF4-FFF2-40B4-BE49-F238E27FC236}">
                <a16:creationId xmlns:a16="http://schemas.microsoft.com/office/drawing/2014/main" id="{3ED6E080-B7F5-4E58-93C4-E70671A5818B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E3E0909-F751-AFF7-6928-83E6ACD084C4}"/>
              </a:ext>
            </a:extLst>
          </p:cNvPr>
          <p:cNvSpPr txBox="1"/>
          <p:nvPr/>
        </p:nvSpPr>
        <p:spPr>
          <a:xfrm>
            <a:off x="717871" y="632188"/>
            <a:ext cx="626185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C00000"/>
                </a:solidFill>
                <a:latin typeface="Gelica SemiBold" pitchFamily="50" charset="0"/>
              </a:rPr>
              <a:t>Gezondheidsmonitoring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lica SemiBold" pitchFamily="50" charset="0"/>
              <a:ea typeface="+mn-ea"/>
              <a:cs typeface="+mn-cs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12E52E2-5F54-1276-3391-EA419F4CEC8E}"/>
              </a:ext>
            </a:extLst>
          </p:cNvPr>
          <p:cNvSpPr/>
          <p:nvPr/>
        </p:nvSpPr>
        <p:spPr>
          <a:xfrm>
            <a:off x="6696666" y="1817004"/>
            <a:ext cx="2918988" cy="3211488"/>
          </a:xfrm>
          <a:custGeom>
            <a:avLst/>
            <a:gdLst/>
            <a:ahLst/>
            <a:cxnLst/>
            <a:rect l="l" t="t" r="r" b="b"/>
            <a:pathLst>
              <a:path w="5068479" h="5068479">
                <a:moveTo>
                  <a:pt x="0" y="0"/>
                </a:moveTo>
                <a:lnTo>
                  <a:pt x="5068479" y="0"/>
                </a:lnTo>
                <a:lnTo>
                  <a:pt x="5068479" y="5068479"/>
                </a:lnTo>
                <a:lnTo>
                  <a:pt x="0" y="5068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E06ED2EE-9451-D401-BC4E-8B5E71DF6E44}"/>
              </a:ext>
            </a:extLst>
          </p:cNvPr>
          <p:cNvSpPr/>
          <p:nvPr/>
        </p:nvSpPr>
        <p:spPr>
          <a:xfrm>
            <a:off x="2857314" y="1889084"/>
            <a:ext cx="2522758" cy="3253541"/>
          </a:xfrm>
          <a:custGeom>
            <a:avLst/>
            <a:gdLst/>
            <a:ahLst/>
            <a:cxnLst/>
            <a:rect l="l" t="t" r="r" b="b"/>
            <a:pathLst>
              <a:path w="3769615" h="4851331">
                <a:moveTo>
                  <a:pt x="0" y="0"/>
                </a:moveTo>
                <a:lnTo>
                  <a:pt x="3769615" y="0"/>
                </a:lnTo>
                <a:lnTo>
                  <a:pt x="3769615" y="4851331"/>
                </a:lnTo>
                <a:lnTo>
                  <a:pt x="0" y="48513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8ACF1D71-2806-8F12-E4AD-AC1D448B8870}"/>
              </a:ext>
            </a:extLst>
          </p:cNvPr>
          <p:cNvSpPr/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96F28B5-97A7-27EC-3BE1-2965A1B25619}"/>
              </a:ext>
            </a:extLst>
          </p:cNvPr>
          <p:cNvSpPr txBox="1"/>
          <p:nvPr/>
        </p:nvSpPr>
        <p:spPr>
          <a:xfrm>
            <a:off x="2914649" y="5300457"/>
            <a:ext cx="240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Slimme weegschaal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8A8AF23-B3A9-48AE-7E7C-C98EC8F28A0D}"/>
              </a:ext>
            </a:extLst>
          </p:cNvPr>
          <p:cNvSpPr txBox="1"/>
          <p:nvPr/>
        </p:nvSpPr>
        <p:spPr>
          <a:xfrm>
            <a:off x="6747543" y="5028492"/>
            <a:ext cx="2877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Draagbare gezondheidsmonitor</a:t>
            </a: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95FEF2B3-D6C7-A5DF-28D1-55996E305EF7}"/>
              </a:ext>
            </a:extLst>
          </p:cNvPr>
          <p:cNvSpPr txBox="1"/>
          <p:nvPr/>
        </p:nvSpPr>
        <p:spPr>
          <a:xfrm>
            <a:off x="2963152" y="5511957"/>
            <a:ext cx="2311083" cy="31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Bron: (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Silvergear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z.d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.)</a:t>
            </a: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871D30E2-682A-9891-D9AD-9C9BDD68FB45}"/>
              </a:ext>
            </a:extLst>
          </p:cNvPr>
          <p:cNvSpPr txBox="1"/>
          <p:nvPr/>
        </p:nvSpPr>
        <p:spPr>
          <a:xfrm>
            <a:off x="7030768" y="5522025"/>
            <a:ext cx="2311083" cy="305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Bron: (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Fruugo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z.d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516011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B54B0F-8F0A-5E09-DA2B-15F5AB99A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>
            <a:extLst>
              <a:ext uri="{FF2B5EF4-FFF2-40B4-BE49-F238E27FC236}">
                <a16:creationId xmlns:a16="http://schemas.microsoft.com/office/drawing/2014/main" id="{99680FF0-7DED-CD63-446E-5B592EC405F5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AA23F1F-0095-C607-EBE6-BF346A8263C0}"/>
              </a:ext>
            </a:extLst>
          </p:cNvPr>
          <p:cNvSpPr txBox="1"/>
          <p:nvPr/>
        </p:nvSpPr>
        <p:spPr>
          <a:xfrm>
            <a:off x="717870" y="632188"/>
            <a:ext cx="76260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Slimme huishoudelijke apparaten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lica SemiBold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lica SemiBold" pitchFamily="50" charset="0"/>
              <a:ea typeface="+mn-ea"/>
              <a:cs typeface="+mn-cs"/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ADEEA90A-3A44-148A-EACA-69D23798A957}"/>
              </a:ext>
            </a:extLst>
          </p:cNvPr>
          <p:cNvSpPr/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37F992AF-D1E8-726F-4F3F-8BF015C5A962}"/>
              </a:ext>
            </a:extLst>
          </p:cNvPr>
          <p:cNvSpPr/>
          <p:nvPr/>
        </p:nvSpPr>
        <p:spPr>
          <a:xfrm>
            <a:off x="685800" y="2043903"/>
            <a:ext cx="3348606" cy="2600109"/>
          </a:xfrm>
          <a:custGeom>
            <a:avLst/>
            <a:gdLst/>
            <a:ahLst/>
            <a:cxnLst/>
            <a:rect l="l" t="t" r="r" b="b"/>
            <a:pathLst>
              <a:path w="5022909" h="3900164">
                <a:moveTo>
                  <a:pt x="0" y="0"/>
                </a:moveTo>
                <a:lnTo>
                  <a:pt x="5022909" y="0"/>
                </a:lnTo>
                <a:lnTo>
                  <a:pt x="5022909" y="3900164"/>
                </a:lnTo>
                <a:lnTo>
                  <a:pt x="0" y="39001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6471"/>
            </a:stretch>
          </a:blipFill>
        </p:spPr>
        <p:txBody>
          <a:bodyPr/>
          <a:lstStyle/>
          <a:p>
            <a:endParaRPr lang="nl-NL" sz="1200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4653B003-C0D4-FBA9-14BF-94AD322FE207}"/>
              </a:ext>
            </a:extLst>
          </p:cNvPr>
          <p:cNvSpPr/>
          <p:nvPr/>
        </p:nvSpPr>
        <p:spPr>
          <a:xfrm>
            <a:off x="8043543" y="2043903"/>
            <a:ext cx="3198518" cy="2600109"/>
          </a:xfrm>
          <a:custGeom>
            <a:avLst/>
            <a:gdLst/>
            <a:ahLst/>
            <a:cxnLst/>
            <a:rect l="l" t="t" r="r" b="b"/>
            <a:pathLst>
              <a:path w="4797777" h="3900164">
                <a:moveTo>
                  <a:pt x="0" y="0"/>
                </a:moveTo>
                <a:lnTo>
                  <a:pt x="4797777" y="0"/>
                </a:lnTo>
                <a:lnTo>
                  <a:pt x="4797777" y="3900164"/>
                </a:lnTo>
                <a:lnTo>
                  <a:pt x="0" y="39001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789" t="-27418" r="-1789"/>
            </a:stretch>
          </a:blipFill>
        </p:spPr>
        <p:txBody>
          <a:bodyPr/>
          <a:lstStyle/>
          <a:p>
            <a:endParaRPr lang="nl-NL" sz="1200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2130FC42-0C00-2575-2BC5-0A9DBF6974CE}"/>
              </a:ext>
            </a:extLst>
          </p:cNvPr>
          <p:cNvSpPr/>
          <p:nvPr/>
        </p:nvSpPr>
        <p:spPr>
          <a:xfrm>
            <a:off x="4395674" y="2031292"/>
            <a:ext cx="3286601" cy="2612720"/>
          </a:xfrm>
          <a:custGeom>
            <a:avLst/>
            <a:gdLst/>
            <a:ahLst/>
            <a:cxnLst/>
            <a:rect l="l" t="t" r="r" b="b"/>
            <a:pathLst>
              <a:path w="4929902" h="3919080">
                <a:moveTo>
                  <a:pt x="0" y="0"/>
                </a:moveTo>
                <a:lnTo>
                  <a:pt x="4929901" y="0"/>
                </a:lnTo>
                <a:lnTo>
                  <a:pt x="4929901" y="3919080"/>
                </a:lnTo>
                <a:lnTo>
                  <a:pt x="0" y="39190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819" b="-482"/>
            </a:stretch>
          </a:blipFill>
        </p:spPr>
        <p:txBody>
          <a:bodyPr/>
          <a:lstStyle/>
          <a:p>
            <a:endParaRPr lang="nl-NL" sz="1200"/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E9A1DCAB-5B84-CBC1-FF8E-2009EC29168A}"/>
              </a:ext>
            </a:extLst>
          </p:cNvPr>
          <p:cNvSpPr txBox="1"/>
          <p:nvPr/>
        </p:nvSpPr>
        <p:spPr>
          <a:xfrm>
            <a:off x="975226" y="5081984"/>
            <a:ext cx="2548288" cy="219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Bron:  (Interieur designer, 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z.d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.)</a:t>
            </a: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032CD66F-5E79-FE6F-BFD1-59893F4F8185}"/>
              </a:ext>
            </a:extLst>
          </p:cNvPr>
          <p:cNvSpPr txBox="1"/>
          <p:nvPr/>
        </p:nvSpPr>
        <p:spPr>
          <a:xfrm>
            <a:off x="4967327" y="5100112"/>
            <a:ext cx="2504563" cy="219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Bron: (iStock, 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z.d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.)</a:t>
            </a:r>
          </a:p>
        </p:txBody>
      </p:sp>
      <p:sp>
        <p:nvSpPr>
          <p:cNvPr id="8" name="TextBox 27">
            <a:extLst>
              <a:ext uri="{FF2B5EF4-FFF2-40B4-BE49-F238E27FC236}">
                <a16:creationId xmlns:a16="http://schemas.microsoft.com/office/drawing/2014/main" id="{B78629BB-E085-B0C3-E04E-815A3FE98B42}"/>
              </a:ext>
            </a:extLst>
          </p:cNvPr>
          <p:cNvSpPr txBox="1"/>
          <p:nvPr/>
        </p:nvSpPr>
        <p:spPr>
          <a:xfrm>
            <a:off x="8919024" y="5106540"/>
            <a:ext cx="1495582" cy="219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Bron: (IKEA, 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z.d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.)</a:t>
            </a:r>
          </a:p>
        </p:txBody>
      </p:sp>
      <p:sp>
        <p:nvSpPr>
          <p:cNvPr id="27" name="TextBox 23">
            <a:extLst>
              <a:ext uri="{FF2B5EF4-FFF2-40B4-BE49-F238E27FC236}">
                <a16:creationId xmlns:a16="http://schemas.microsoft.com/office/drawing/2014/main" id="{3EB18A53-E529-C89D-DD10-B4133E780E9A}"/>
              </a:ext>
            </a:extLst>
          </p:cNvPr>
          <p:cNvSpPr txBox="1"/>
          <p:nvPr/>
        </p:nvSpPr>
        <p:spPr>
          <a:xfrm>
            <a:off x="4752171" y="5176002"/>
            <a:ext cx="3286601" cy="290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endParaRPr lang="en-US" dirty="0">
              <a:solidFill>
                <a:srgbClr val="074556"/>
              </a:solidFill>
              <a:latin typeface="Consolas" panose="020B0609020204030204" pitchFamily="49" charset="0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55C83E5-A779-66B0-6F0D-DA72E2066449}"/>
              </a:ext>
            </a:extLst>
          </p:cNvPr>
          <p:cNvSpPr txBox="1"/>
          <p:nvPr/>
        </p:nvSpPr>
        <p:spPr>
          <a:xfrm>
            <a:off x="4385776" y="4741518"/>
            <a:ext cx="342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74556"/>
                </a:solidFill>
                <a:latin typeface="Consolas" panose="020B0609020204030204" pitchFamily="49" charset="0"/>
              </a:rPr>
              <a:t>Automatische</a:t>
            </a:r>
            <a:r>
              <a:rPr lang="en-US" dirty="0">
                <a:solidFill>
                  <a:srgbClr val="074556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74556"/>
                </a:solidFill>
                <a:latin typeface="Consolas" panose="020B0609020204030204" pitchFamily="49" charset="0"/>
              </a:rPr>
              <a:t>stofzuiger</a:t>
            </a:r>
            <a:endParaRPr lang="en-US" dirty="0">
              <a:solidFill>
                <a:srgbClr val="074556"/>
              </a:solidFill>
              <a:latin typeface="Consolas" panose="020B0609020204030204" pitchFamily="49" charset="0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13909B0-D37C-6D66-FD4D-5711BCD2FA2A}"/>
              </a:ext>
            </a:extLst>
          </p:cNvPr>
          <p:cNvSpPr txBox="1"/>
          <p:nvPr/>
        </p:nvSpPr>
        <p:spPr>
          <a:xfrm>
            <a:off x="8038772" y="4737208"/>
            <a:ext cx="342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Automatische verlichting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74556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BA59110-FF89-D5DC-29BE-F9231E7BF38B}"/>
              </a:ext>
            </a:extLst>
          </p:cNvPr>
          <p:cNvSpPr txBox="1"/>
          <p:nvPr/>
        </p:nvSpPr>
        <p:spPr>
          <a:xfrm>
            <a:off x="975226" y="4730780"/>
            <a:ext cx="342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74556"/>
                </a:solidFill>
                <a:latin typeface="Consolas" panose="020B0609020204030204" pitchFamily="49" charset="0"/>
              </a:rPr>
              <a:t>Slimme</a:t>
            </a:r>
            <a:r>
              <a:rPr lang="en-US" dirty="0">
                <a:solidFill>
                  <a:srgbClr val="074556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74556"/>
                </a:solidFill>
                <a:latin typeface="Consolas" panose="020B0609020204030204" pitchFamily="49" charset="0"/>
              </a:rPr>
              <a:t>thermosstaat</a:t>
            </a:r>
            <a:r>
              <a:rPr lang="en-US" dirty="0">
                <a:solidFill>
                  <a:srgbClr val="074556"/>
                </a:solidFill>
                <a:latin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501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123AAB-8FBB-A768-D222-46AEEBB5D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>
            <a:extLst>
              <a:ext uri="{FF2B5EF4-FFF2-40B4-BE49-F238E27FC236}">
                <a16:creationId xmlns:a16="http://schemas.microsoft.com/office/drawing/2014/main" id="{C7BD79F4-9268-8841-9372-7E58DD092B87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191D954-9535-E43A-D0A0-24F34F8836E3}"/>
              </a:ext>
            </a:extLst>
          </p:cNvPr>
          <p:cNvSpPr txBox="1"/>
          <p:nvPr/>
        </p:nvSpPr>
        <p:spPr>
          <a:xfrm>
            <a:off x="717870" y="632188"/>
            <a:ext cx="762602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Geheugen ondersteuning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lica SemiBold" pitchFamily="50" charset="0"/>
              <a:ea typeface="+mn-ea"/>
              <a:cs typeface="+mn-cs"/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89385A37-054B-2583-9852-B74C6FE3602B}"/>
              </a:ext>
            </a:extLst>
          </p:cNvPr>
          <p:cNvSpPr/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2620AFF7-7205-CC24-CBB5-4D2BF88CEE55}"/>
              </a:ext>
            </a:extLst>
          </p:cNvPr>
          <p:cNvSpPr txBox="1"/>
          <p:nvPr/>
        </p:nvSpPr>
        <p:spPr>
          <a:xfrm>
            <a:off x="5005427" y="5030212"/>
            <a:ext cx="2504563" cy="313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Bron: (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Thuisleefgids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z.d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.)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5A5671A-61C1-AA07-A3C7-743176A9A85B}"/>
              </a:ext>
            </a:extLst>
          </p:cNvPr>
          <p:cNvSpPr txBox="1"/>
          <p:nvPr/>
        </p:nvSpPr>
        <p:spPr>
          <a:xfrm>
            <a:off x="4385776" y="4741518"/>
            <a:ext cx="342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Elektronische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agenda</a:t>
            </a: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2E0BC64-9B08-7073-8F71-ED291B94F3B1}"/>
              </a:ext>
            </a:extLst>
          </p:cNvPr>
          <p:cNvSpPr/>
          <p:nvPr/>
        </p:nvSpPr>
        <p:spPr>
          <a:xfrm>
            <a:off x="3988635" y="1770961"/>
            <a:ext cx="3817589" cy="2823493"/>
          </a:xfrm>
          <a:custGeom>
            <a:avLst/>
            <a:gdLst/>
            <a:ahLst/>
            <a:cxnLst/>
            <a:rect l="l" t="t" r="r" b="b"/>
            <a:pathLst>
              <a:path w="5935703" h="4618474">
                <a:moveTo>
                  <a:pt x="0" y="0"/>
                </a:moveTo>
                <a:lnTo>
                  <a:pt x="5935703" y="0"/>
                </a:lnTo>
                <a:lnTo>
                  <a:pt x="5935703" y="4618475"/>
                </a:lnTo>
                <a:lnTo>
                  <a:pt x="0" y="4618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8520"/>
            </a:stretch>
          </a:blipFill>
        </p:spPr>
        <p:txBody>
          <a:bodyPr/>
          <a:lstStyle/>
          <a:p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2178151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A3225F-1DB7-3C5E-7CA9-4AC16E5D0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196FECF-0227-D14A-5A89-854407D04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94193" cy="6742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0300490-A742-521F-7273-AD6EF18487C2}"/>
              </a:ext>
            </a:extLst>
          </p:cNvPr>
          <p:cNvSpPr txBox="1"/>
          <p:nvPr/>
        </p:nvSpPr>
        <p:spPr>
          <a:xfrm>
            <a:off x="2147465" y="852405"/>
            <a:ext cx="5832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Video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E0C2C47-C489-C473-57E0-19C5BE89403F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EF5E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42DB35C-2162-791C-5619-468529675379}"/>
              </a:ext>
            </a:extLst>
          </p:cNvPr>
          <p:cNvSpPr txBox="1"/>
          <p:nvPr/>
        </p:nvSpPr>
        <p:spPr>
          <a:xfrm>
            <a:off x="5334559" y="6005595"/>
            <a:ext cx="4695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100" dirty="0">
                <a:solidFill>
                  <a:srgbClr val="FEF5EF"/>
                </a:solidFill>
                <a:latin typeface="Consolas" panose="020B0609020204030204" pitchFamily="49" charset="0"/>
              </a:rPr>
              <a:t>(Ministerie van Volksgezondheid, Welzijn en Sport, 2022)</a:t>
            </a:r>
          </a:p>
        </p:txBody>
      </p:sp>
      <p:pic>
        <p:nvPicPr>
          <p:cNvPr id="9" name="Onlinemedia 8" title="Zo houdt Guus structuur in zijn dag ⏰ | Zorg van Nu">
            <a:hlinkClick r:id="" action="ppaction://media"/>
            <a:extLst>
              <a:ext uri="{FF2B5EF4-FFF2-40B4-BE49-F238E27FC236}">
                <a16:creationId xmlns:a16="http://schemas.microsoft.com/office/drawing/2014/main" id="{CB4AC8DD-EDFA-392C-F428-8FB1E918E4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7465" y="1560291"/>
            <a:ext cx="7632700" cy="43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3CF66F-96DD-19F6-FF29-2AF750075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>
            <a:extLst>
              <a:ext uri="{FF2B5EF4-FFF2-40B4-BE49-F238E27FC236}">
                <a16:creationId xmlns:a16="http://schemas.microsoft.com/office/drawing/2014/main" id="{5EE09358-0282-ABAE-2570-6F320411142E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2B6BAB4-37DD-E491-A7BE-D2C3A9197096}"/>
              </a:ext>
            </a:extLst>
          </p:cNvPr>
          <p:cNvSpPr txBox="1"/>
          <p:nvPr/>
        </p:nvSpPr>
        <p:spPr>
          <a:xfrm>
            <a:off x="717871" y="632188"/>
            <a:ext cx="3420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dirty="0">
                <a:solidFill>
                  <a:srgbClr val="C00000"/>
                </a:solidFill>
                <a:latin typeface="Gelica SemiBold" pitchFamily="50" charset="0"/>
              </a:rPr>
              <a:t>Veiligheid</a:t>
            </a: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3324C751-16DA-8238-669D-F9AFFAC97A68}"/>
              </a:ext>
            </a:extLst>
          </p:cNvPr>
          <p:cNvSpPr/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5792AE86-05B3-3BA0-7FB2-411142022213}"/>
              </a:ext>
            </a:extLst>
          </p:cNvPr>
          <p:cNvSpPr txBox="1"/>
          <p:nvPr/>
        </p:nvSpPr>
        <p:spPr>
          <a:xfrm>
            <a:off x="4752171" y="5176002"/>
            <a:ext cx="3286601" cy="290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endParaRPr lang="en-US" dirty="0">
              <a:solidFill>
                <a:srgbClr val="074556"/>
              </a:solidFill>
              <a:latin typeface="Consolas" panose="020B0609020204030204" pitchFamily="49" charset="0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2E293D3E-6EBC-9970-3539-25A868C7BC31}"/>
              </a:ext>
            </a:extLst>
          </p:cNvPr>
          <p:cNvSpPr>
            <a:spLocks/>
          </p:cNvSpPr>
          <p:nvPr/>
        </p:nvSpPr>
        <p:spPr>
          <a:xfrm>
            <a:off x="666476" y="1806424"/>
            <a:ext cx="3119340" cy="3208417"/>
          </a:xfrm>
          <a:custGeom>
            <a:avLst/>
            <a:gdLst/>
            <a:ahLst/>
            <a:cxnLst/>
            <a:rect l="l" t="t" r="r" b="b"/>
            <a:pathLst>
              <a:path w="5578486" h="5466916">
                <a:moveTo>
                  <a:pt x="0" y="0"/>
                </a:moveTo>
                <a:lnTo>
                  <a:pt x="5578486" y="0"/>
                </a:lnTo>
                <a:lnTo>
                  <a:pt x="5578486" y="5466917"/>
                </a:lnTo>
                <a:lnTo>
                  <a:pt x="0" y="54669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 sz="1200" dirty="0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F3C6242F-4E1F-7079-AD70-7E34A7A25431}"/>
              </a:ext>
            </a:extLst>
          </p:cNvPr>
          <p:cNvSpPr>
            <a:spLocks/>
          </p:cNvSpPr>
          <p:nvPr/>
        </p:nvSpPr>
        <p:spPr>
          <a:xfrm>
            <a:off x="3855751" y="1967581"/>
            <a:ext cx="4183021" cy="3208421"/>
          </a:xfrm>
          <a:custGeom>
            <a:avLst/>
            <a:gdLst/>
            <a:ahLst/>
            <a:cxnLst/>
            <a:rect l="l" t="t" r="r" b="b"/>
            <a:pathLst>
              <a:path w="8367049" h="5644962">
                <a:moveTo>
                  <a:pt x="0" y="0"/>
                </a:moveTo>
                <a:lnTo>
                  <a:pt x="8367049" y="0"/>
                </a:lnTo>
                <a:lnTo>
                  <a:pt x="8367049" y="5644962"/>
                </a:lnTo>
                <a:lnTo>
                  <a:pt x="0" y="56449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111" r="-5510"/>
            </a:stretch>
          </a:blipFill>
        </p:spPr>
        <p:txBody>
          <a:bodyPr/>
          <a:lstStyle/>
          <a:p>
            <a:endParaRPr lang="nl-NL" sz="1200"/>
          </a:p>
        </p:txBody>
      </p:sp>
      <p:pic>
        <p:nvPicPr>
          <p:cNvPr id="27" name="Picture 4" descr="Medicijndispensers om bij te dragen aan zelfredzaamheid">
            <a:extLst>
              <a:ext uri="{FF2B5EF4-FFF2-40B4-BE49-F238E27FC236}">
                <a16:creationId xmlns:a16="http://schemas.microsoft.com/office/drawing/2014/main" id="{C4C976C9-96E1-8428-E00B-CA8390CE0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5" r="7071"/>
          <a:stretch/>
        </p:blipFill>
        <p:spPr bwMode="auto">
          <a:xfrm>
            <a:off x="8089260" y="1911339"/>
            <a:ext cx="3411057" cy="294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5">
            <a:extLst>
              <a:ext uri="{FF2B5EF4-FFF2-40B4-BE49-F238E27FC236}">
                <a16:creationId xmlns:a16="http://schemas.microsoft.com/office/drawing/2014/main" id="{9A78EA29-2D52-DF07-FBEA-E91047CDB4DC}"/>
              </a:ext>
            </a:extLst>
          </p:cNvPr>
          <p:cNvSpPr txBox="1"/>
          <p:nvPr/>
        </p:nvSpPr>
        <p:spPr>
          <a:xfrm>
            <a:off x="975226" y="5387173"/>
            <a:ext cx="2548288" cy="219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  <a:spcBef>
                <a:spcPct val="0"/>
              </a:spcBef>
            </a:pPr>
            <a:r>
              <a:rPr lang="sv-SE" sz="1100" dirty="0">
                <a:solidFill>
                  <a:srgbClr val="074556"/>
                </a:solidFill>
                <a:latin typeface="Consolas" panose="020B0609020204030204" pitchFamily="49" charset="0"/>
              </a:rPr>
              <a:t>Bron: (Bol.com, z.d.)</a:t>
            </a: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id="{A118D1C8-6CE6-8AF1-86BA-CB162C407422}"/>
              </a:ext>
            </a:extLst>
          </p:cNvPr>
          <p:cNvSpPr txBox="1"/>
          <p:nvPr/>
        </p:nvSpPr>
        <p:spPr>
          <a:xfrm>
            <a:off x="4967327" y="5405301"/>
            <a:ext cx="2504563" cy="219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</a:pPr>
            <a:endParaRPr lang="en-US" sz="1100" dirty="0">
              <a:solidFill>
                <a:srgbClr val="074556"/>
              </a:solidFill>
              <a:latin typeface="Consolas" panose="020B0609020204030204" pitchFamily="49" charset="0"/>
            </a:endParaRPr>
          </a:p>
        </p:txBody>
      </p:sp>
      <p:sp>
        <p:nvSpPr>
          <p:cNvPr id="33" name="TextBox 27">
            <a:extLst>
              <a:ext uri="{FF2B5EF4-FFF2-40B4-BE49-F238E27FC236}">
                <a16:creationId xmlns:a16="http://schemas.microsoft.com/office/drawing/2014/main" id="{C828D6C4-783E-FF3E-6960-C435BF8B162C}"/>
              </a:ext>
            </a:extLst>
          </p:cNvPr>
          <p:cNvSpPr txBox="1"/>
          <p:nvPr/>
        </p:nvSpPr>
        <p:spPr>
          <a:xfrm>
            <a:off x="8919024" y="5411729"/>
            <a:ext cx="1495582" cy="219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100">
                <a:solidFill>
                  <a:srgbClr val="074556"/>
                </a:solidFill>
                <a:latin typeface="Consolas" panose="020B0609020204030204" pitchFamily="49" charset="0"/>
              </a:rPr>
              <a:t>Bron: (Admin, 2022)</a:t>
            </a:r>
            <a:endParaRPr lang="en-US" sz="1100" dirty="0">
              <a:solidFill>
                <a:srgbClr val="074556"/>
              </a:solidFill>
              <a:latin typeface="Consolas" panose="020B0609020204030204" pitchFamily="49" charset="0"/>
            </a:endParaRP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B260CD4F-410F-26A7-3A54-2B78004AFDFC}"/>
              </a:ext>
            </a:extLst>
          </p:cNvPr>
          <p:cNvSpPr txBox="1"/>
          <p:nvPr/>
        </p:nvSpPr>
        <p:spPr>
          <a:xfrm>
            <a:off x="5121204" y="5357211"/>
            <a:ext cx="1915329" cy="267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Bron: (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Focuscura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 err="1">
                <a:solidFill>
                  <a:srgbClr val="074556"/>
                </a:solidFill>
                <a:latin typeface="Consolas" panose="020B0609020204030204" pitchFamily="49" charset="0"/>
              </a:rPr>
              <a:t>z.d</a:t>
            </a:r>
            <a:r>
              <a:rPr lang="en-US" sz="1100" dirty="0">
                <a:solidFill>
                  <a:srgbClr val="074556"/>
                </a:solidFill>
                <a:latin typeface="Consolas" panose="020B0609020204030204" pitchFamily="49" charset="0"/>
              </a:rPr>
              <a:t>.)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AF00A88F-48A3-AEBA-B0E9-4796C6A57E90}"/>
              </a:ext>
            </a:extLst>
          </p:cNvPr>
          <p:cNvSpPr txBox="1"/>
          <p:nvPr/>
        </p:nvSpPr>
        <p:spPr>
          <a:xfrm>
            <a:off x="4385776" y="5046707"/>
            <a:ext cx="342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74556"/>
                </a:solidFill>
                <a:latin typeface="Consolas" panose="020B0609020204030204" pitchFamily="49" charset="0"/>
              </a:rPr>
              <a:t>Personen</a:t>
            </a:r>
            <a:r>
              <a:rPr lang="en-US" dirty="0">
                <a:solidFill>
                  <a:srgbClr val="074556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74556"/>
                </a:solidFill>
                <a:latin typeface="Consolas" panose="020B0609020204030204" pitchFamily="49" charset="0"/>
              </a:rPr>
              <a:t>alarmering</a:t>
            </a:r>
            <a:endParaRPr lang="en-US" dirty="0">
              <a:solidFill>
                <a:srgbClr val="074556"/>
              </a:solidFill>
              <a:latin typeface="Consolas" panose="020B0609020204030204" pitchFamily="49" charset="0"/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D64A27F8-85A7-95E9-907B-3F4440D82418}"/>
              </a:ext>
            </a:extLst>
          </p:cNvPr>
          <p:cNvSpPr txBox="1"/>
          <p:nvPr/>
        </p:nvSpPr>
        <p:spPr>
          <a:xfrm>
            <a:off x="8038772" y="5042397"/>
            <a:ext cx="342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Medicijndispensers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37AC2F8C-DCE5-EBB6-67DD-351C97DC6838}"/>
              </a:ext>
            </a:extLst>
          </p:cNvPr>
          <p:cNvSpPr txBox="1"/>
          <p:nvPr/>
        </p:nvSpPr>
        <p:spPr>
          <a:xfrm>
            <a:off x="975226" y="5035969"/>
            <a:ext cx="342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74556"/>
                </a:solidFill>
                <a:latin typeface="Consolas" panose="020B0609020204030204" pitchFamily="49" charset="0"/>
              </a:rPr>
              <a:t>Rook </a:t>
            </a:r>
            <a:r>
              <a:rPr lang="en-US" dirty="0" err="1">
                <a:solidFill>
                  <a:srgbClr val="074556"/>
                </a:solidFill>
                <a:latin typeface="Consolas" panose="020B0609020204030204" pitchFamily="49" charset="0"/>
              </a:rPr>
              <a:t>en</a:t>
            </a:r>
            <a:r>
              <a:rPr lang="en-US" dirty="0">
                <a:solidFill>
                  <a:srgbClr val="074556"/>
                </a:solidFill>
                <a:latin typeface="Consolas" panose="020B0609020204030204" pitchFamily="49" charset="0"/>
              </a:rPr>
              <a:t> Co2 melders</a:t>
            </a:r>
          </a:p>
        </p:txBody>
      </p:sp>
    </p:spTree>
    <p:extLst>
      <p:ext uri="{BB962C8B-B14F-4D97-AF65-F5344CB8AC3E}">
        <p14:creationId xmlns:p14="http://schemas.microsoft.com/office/powerpoint/2010/main" val="2569979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F69C2-8460-E1AB-7DEF-927B80D89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Graphics, grafische vormgeving, ontwerp&#10;&#10;Door AI gegenereerde inhoud is mogelijk onjuist.">
            <a:extLst>
              <a:ext uri="{FF2B5EF4-FFF2-40B4-BE49-F238E27FC236}">
                <a16:creationId xmlns:a16="http://schemas.microsoft.com/office/drawing/2014/main" id="{1A330FE3-A41D-73CD-2C86-6162A1CA0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7687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B66A0D5-5F4A-5389-C386-B67BF3F2A10B}"/>
              </a:ext>
            </a:extLst>
          </p:cNvPr>
          <p:cNvSpPr txBox="1"/>
          <p:nvPr/>
        </p:nvSpPr>
        <p:spPr>
          <a:xfrm>
            <a:off x="604455" y="757537"/>
            <a:ext cx="7107851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Wist u dat?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4D4A03A-D125-8F58-DC61-A0CD9A6FF3D9}"/>
              </a:ext>
            </a:extLst>
          </p:cNvPr>
          <p:cNvSpPr txBox="1"/>
          <p:nvPr/>
        </p:nvSpPr>
        <p:spPr>
          <a:xfrm>
            <a:off x="10846417" y="193517"/>
            <a:ext cx="1115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7A208B5-09DD-F52C-AF3B-620FCFA77474}"/>
              </a:ext>
            </a:extLst>
          </p:cNvPr>
          <p:cNvSpPr txBox="1"/>
          <p:nvPr/>
        </p:nvSpPr>
        <p:spPr>
          <a:xfrm>
            <a:off x="868752" y="2086383"/>
            <a:ext cx="5464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Wist u dat u op latere leeftijd 3 tot 5 keer meer licht nodig hebt dan op jongere leeftijd.</a:t>
            </a:r>
          </a:p>
          <a:p>
            <a:endParaRPr lang="nl-NL" dirty="0">
              <a:solidFill>
                <a:srgbClr val="074556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53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98DDF1-8414-0213-4987-F035E6266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ettertype, symbool, cirkel, Graphics&#10;&#10;Door AI gegenereerde inhoud is mogelijk onjuist.">
            <a:extLst>
              <a:ext uri="{FF2B5EF4-FFF2-40B4-BE49-F238E27FC236}">
                <a16:creationId xmlns:a16="http://schemas.microsoft.com/office/drawing/2014/main" id="{AE69A0BB-EEE7-C029-74F5-BB269E680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566" y="6155517"/>
            <a:ext cx="1731268" cy="502921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BE948D79-62FF-B315-2F9E-C86A5438D864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E24AFD-E841-7F88-C772-A3930E4B22F2}"/>
              </a:ext>
            </a:extLst>
          </p:cNvPr>
          <p:cNvSpPr txBox="1"/>
          <p:nvPr/>
        </p:nvSpPr>
        <p:spPr>
          <a:xfrm>
            <a:off x="728455" y="3050274"/>
            <a:ext cx="84324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Hier is ruimte om lokale interventies/partijen te benoemen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74556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Hulpmiddelenwijzer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Vilans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: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hlinkClick r:id="rId3"/>
              </a:rPr>
              <a:t>www.hulpmiddelenwijzer.nl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74556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74556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Seniorenweb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: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hlinkClick r:id="rId4"/>
              </a:rPr>
              <a:t>www.seniorweb.nl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74556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74556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Wooncorporaties uit de buurt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74556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Wooncoach vanuit wooncorporaties.</a:t>
            </a:r>
          </a:p>
        </p:txBody>
      </p:sp>
      <p:pic>
        <p:nvPicPr>
          <p:cNvPr id="8" name="Afbeelding 7" descr="Afbeelding met creativiteit, kunst&#10;&#10;Door AI gegenereerde inhoud is mogelijk onjuist.">
            <a:extLst>
              <a:ext uri="{FF2B5EF4-FFF2-40B4-BE49-F238E27FC236}">
                <a16:creationId xmlns:a16="http://schemas.microsoft.com/office/drawing/2014/main" id="{9117C5D0-CDC3-0B89-A6AA-D03256098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39"/>
          <a:stretch>
            <a:fillRect/>
          </a:stretch>
        </p:blipFill>
        <p:spPr>
          <a:xfrm>
            <a:off x="0" y="-2569334"/>
            <a:ext cx="5930049" cy="528482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103F24F-4EA7-FB83-7E44-E5BC361857C0}"/>
              </a:ext>
            </a:extLst>
          </p:cNvPr>
          <p:cNvSpPr txBox="1"/>
          <p:nvPr/>
        </p:nvSpPr>
        <p:spPr>
          <a:xfrm>
            <a:off x="717770" y="991518"/>
            <a:ext cx="63942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dirty="0">
                <a:solidFill>
                  <a:srgbClr val="C00000"/>
                </a:solidFill>
                <a:latin typeface="Gelica SemiBold" pitchFamily="50" charset="0"/>
              </a:rPr>
              <a:t>Bij u in de buurt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11E407D-D576-3160-9827-3B19606D62D8}"/>
              </a:ext>
            </a:extLst>
          </p:cNvPr>
          <p:cNvSpPr txBox="1"/>
          <p:nvPr/>
        </p:nvSpPr>
        <p:spPr>
          <a:xfrm>
            <a:off x="7809304" y="1763236"/>
            <a:ext cx="3715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EF5E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Plaats hier evt.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20164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ettertype, symbool, cirkel, Graphics&#10;&#10;Door AI gegenereerde inhoud is mogelijk onjuist.">
            <a:extLst>
              <a:ext uri="{FF2B5EF4-FFF2-40B4-BE49-F238E27FC236}">
                <a16:creationId xmlns:a16="http://schemas.microsoft.com/office/drawing/2014/main" id="{C76CEE31-FDAD-DFB2-F20F-EE840B655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566" y="6155517"/>
            <a:ext cx="1731268" cy="502921"/>
          </a:xfrm>
          <a:prstGeom prst="rect">
            <a:avLst/>
          </a:prstGeom>
        </p:spPr>
      </p:pic>
      <p:pic>
        <p:nvPicPr>
          <p:cNvPr id="11" name="Afbeelding 10" descr="Afbeelding met Graphics, hart, rood&#10;&#10;Door AI gegenereerde inhoud is mogelijk onjuist.">
            <a:extLst>
              <a:ext uri="{FF2B5EF4-FFF2-40B4-BE49-F238E27FC236}">
                <a16:creationId xmlns:a16="http://schemas.microsoft.com/office/drawing/2014/main" id="{EFA3A09D-D002-986C-C752-06E00A0CAB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7260">
            <a:off x="-1246949" y="-3601593"/>
            <a:ext cx="6228527" cy="7203186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4A08D788-ED80-C812-F88E-22EEFA3CBB6E}"/>
              </a:ext>
            </a:extLst>
          </p:cNvPr>
          <p:cNvSpPr txBox="1"/>
          <p:nvPr/>
        </p:nvSpPr>
        <p:spPr>
          <a:xfrm>
            <a:off x="925416" y="991518"/>
            <a:ext cx="360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EF5EF"/>
                </a:solidFill>
                <a:latin typeface="Gelica SemiBold" pitchFamily="50" charset="0"/>
              </a:rPr>
              <a:t>Planning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66F9119-9ABD-21C2-F344-2A6912A8E04D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>
                <a:solidFill>
                  <a:srgbClr val="C00000"/>
                </a:solidFill>
                <a:latin typeface="Consolas" panose="020B0609020204030204" pitchFamily="49" charset="0"/>
              </a:rPr>
              <a:t>Uw logo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03305E3-6390-BD90-A750-10A4A5B39A62}"/>
              </a:ext>
            </a:extLst>
          </p:cNvPr>
          <p:cNvSpPr txBox="1"/>
          <p:nvPr/>
        </p:nvSpPr>
        <p:spPr>
          <a:xfrm>
            <a:off x="6495823" y="1699404"/>
            <a:ext cx="54643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14:00	Welkom</a:t>
            </a:r>
          </a:p>
          <a:p>
            <a:endParaRPr lang="nl-NL" dirty="0">
              <a:solidFill>
                <a:srgbClr val="074556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14:05</a:t>
            </a:r>
            <a:r>
              <a:rPr lang="nl-NL">
                <a:solidFill>
                  <a:srgbClr val="074556"/>
                </a:solidFill>
                <a:latin typeface="Consolas" panose="020B0609020204030204" pitchFamily="49" charset="0"/>
              </a:rPr>
              <a:t>	Introductie</a:t>
            </a:r>
            <a:endParaRPr lang="nl-NL" dirty="0">
              <a:solidFill>
                <a:srgbClr val="074556"/>
              </a:solidFill>
              <a:latin typeface="Consolas" panose="020B0609020204030204" pitchFamily="49" charset="0"/>
            </a:endParaRPr>
          </a:p>
          <a:p>
            <a:endParaRPr lang="nl-NL" dirty="0">
              <a:solidFill>
                <a:srgbClr val="074556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14:25	Wonen</a:t>
            </a:r>
          </a:p>
          <a:p>
            <a:endParaRPr lang="nl-NL" dirty="0">
              <a:solidFill>
                <a:srgbClr val="074556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14:50	Leuke activiteit</a:t>
            </a:r>
          </a:p>
          <a:p>
            <a:endParaRPr lang="nl-NL" dirty="0">
              <a:solidFill>
                <a:srgbClr val="074556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15:10	Pauze</a:t>
            </a:r>
          </a:p>
          <a:p>
            <a:endParaRPr lang="nl-NL" dirty="0">
              <a:solidFill>
                <a:srgbClr val="074556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15:20	Technologie</a:t>
            </a:r>
          </a:p>
          <a:p>
            <a:endParaRPr lang="nl-NL" dirty="0">
              <a:solidFill>
                <a:srgbClr val="074556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15:50	Afsluiten</a:t>
            </a:r>
          </a:p>
          <a:p>
            <a:endParaRPr lang="nl-NL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15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4CED4-8ED7-31A5-ED80-7E232C5DC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Graphics, grafische vormgeving, ontwerp&#10;&#10;Door AI gegenereerde inhoud is mogelijk onjuist.">
            <a:extLst>
              <a:ext uri="{FF2B5EF4-FFF2-40B4-BE49-F238E27FC236}">
                <a16:creationId xmlns:a16="http://schemas.microsoft.com/office/drawing/2014/main" id="{7B93BB30-AFCE-5358-8E93-68A0A968A9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7687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8C89089-1780-802C-C3A1-D0DC42EC654B}"/>
              </a:ext>
            </a:extLst>
          </p:cNvPr>
          <p:cNvSpPr txBox="1"/>
          <p:nvPr/>
        </p:nvSpPr>
        <p:spPr>
          <a:xfrm>
            <a:off x="691979" y="1955207"/>
            <a:ext cx="7107851" cy="1579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nl-NL" sz="6000" dirty="0">
                <a:solidFill>
                  <a:srgbClr val="C00000"/>
                </a:solidFill>
                <a:latin typeface="Gelica SemiBold" pitchFamily="50" charset="0"/>
              </a:rPr>
              <a:t>Bedankt </a:t>
            </a:r>
          </a:p>
          <a:p>
            <a:pPr>
              <a:lnSpc>
                <a:spcPct val="80000"/>
              </a:lnSpc>
            </a:pPr>
            <a:r>
              <a:rPr lang="nl-NL" sz="6000" dirty="0">
                <a:solidFill>
                  <a:srgbClr val="C00000"/>
                </a:solidFill>
                <a:latin typeface="Gelica SemiBold" pitchFamily="50" charset="0"/>
              </a:rPr>
              <a:t>voor vandaag!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939F370-2FEA-642B-3B4A-0B9399BCD7B2}"/>
              </a:ext>
            </a:extLst>
          </p:cNvPr>
          <p:cNvSpPr txBox="1"/>
          <p:nvPr/>
        </p:nvSpPr>
        <p:spPr>
          <a:xfrm>
            <a:off x="10846417" y="193517"/>
            <a:ext cx="1115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>
                <a:latin typeface="Consolas" panose="020B0609020204030204" pitchFamily="49" charset="0"/>
              </a:rPr>
              <a:t>Uw logo</a:t>
            </a: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BE1DEBF2-1F08-711C-CA5B-70692AF003AB}"/>
              </a:ext>
            </a:extLst>
          </p:cNvPr>
          <p:cNvSpPr/>
          <p:nvPr/>
        </p:nvSpPr>
        <p:spPr>
          <a:xfrm>
            <a:off x="9308819" y="5712188"/>
            <a:ext cx="283268" cy="264631"/>
          </a:xfrm>
          <a:custGeom>
            <a:avLst/>
            <a:gdLst/>
            <a:ahLst/>
            <a:cxnLst/>
            <a:rect l="l" t="t" r="r" b="b"/>
            <a:pathLst>
              <a:path w="698484" h="710760">
                <a:moveTo>
                  <a:pt x="0" y="0"/>
                </a:moveTo>
                <a:lnTo>
                  <a:pt x="698484" y="0"/>
                </a:lnTo>
                <a:lnTo>
                  <a:pt x="698484" y="710760"/>
                </a:lnTo>
                <a:lnTo>
                  <a:pt x="0" y="7107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3338C919-C227-10E1-D73A-3D5727869ABA}"/>
              </a:ext>
            </a:extLst>
          </p:cNvPr>
          <p:cNvSpPr/>
          <p:nvPr/>
        </p:nvSpPr>
        <p:spPr>
          <a:xfrm>
            <a:off x="6233905" y="5703254"/>
            <a:ext cx="283268" cy="264631"/>
          </a:xfrm>
          <a:custGeom>
            <a:avLst/>
            <a:gdLst/>
            <a:ahLst/>
            <a:cxnLst/>
            <a:rect l="l" t="t" r="r" b="b"/>
            <a:pathLst>
              <a:path w="662375" h="626773">
                <a:moveTo>
                  <a:pt x="0" y="0"/>
                </a:moveTo>
                <a:lnTo>
                  <a:pt x="662375" y="0"/>
                </a:lnTo>
                <a:lnTo>
                  <a:pt x="662375" y="626772"/>
                </a:lnTo>
                <a:lnTo>
                  <a:pt x="0" y="626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>
              <a:solidFill>
                <a:srgbClr val="C00000"/>
              </a:solidFill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D57F86B3-A91F-026A-5F62-6ACC8BD59101}"/>
              </a:ext>
            </a:extLst>
          </p:cNvPr>
          <p:cNvSpPr/>
          <p:nvPr/>
        </p:nvSpPr>
        <p:spPr>
          <a:xfrm>
            <a:off x="6233905" y="6404403"/>
            <a:ext cx="283268" cy="191814"/>
          </a:xfrm>
          <a:custGeom>
            <a:avLst/>
            <a:gdLst/>
            <a:ahLst/>
            <a:cxnLst/>
            <a:rect l="l" t="t" r="r" b="b"/>
            <a:pathLst>
              <a:path w="772297" h="551227">
                <a:moveTo>
                  <a:pt x="0" y="0"/>
                </a:moveTo>
                <a:lnTo>
                  <a:pt x="772296" y="0"/>
                </a:lnTo>
                <a:lnTo>
                  <a:pt x="772296" y="551227"/>
                </a:lnTo>
                <a:lnTo>
                  <a:pt x="0" y="5512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AE901D49-B8B4-3E3C-FA23-CDE28BE1D655}"/>
              </a:ext>
            </a:extLst>
          </p:cNvPr>
          <p:cNvSpPr/>
          <p:nvPr/>
        </p:nvSpPr>
        <p:spPr>
          <a:xfrm>
            <a:off x="9357343" y="6331586"/>
            <a:ext cx="234744" cy="264631"/>
          </a:xfrm>
          <a:custGeom>
            <a:avLst/>
            <a:gdLst/>
            <a:ahLst/>
            <a:cxnLst/>
            <a:rect l="l" t="t" r="r" b="b"/>
            <a:pathLst>
              <a:path w="586370" h="804624">
                <a:moveTo>
                  <a:pt x="0" y="0"/>
                </a:moveTo>
                <a:lnTo>
                  <a:pt x="586370" y="0"/>
                </a:lnTo>
                <a:lnTo>
                  <a:pt x="586370" y="804624"/>
                </a:lnTo>
                <a:lnTo>
                  <a:pt x="0" y="8046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BCADFAC-9D92-F8DF-351E-26688489C0DC}"/>
              </a:ext>
            </a:extLst>
          </p:cNvPr>
          <p:cNvSpPr txBox="1"/>
          <p:nvPr/>
        </p:nvSpPr>
        <p:spPr>
          <a:xfrm>
            <a:off x="6605989" y="5706275"/>
            <a:ext cx="995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Consolas" panose="020B0609020204030204" pitchFamily="49" charset="0"/>
              </a:rPr>
              <a:t>Adres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ECB6E68-048B-F6AD-573B-363DF100C0FD}"/>
              </a:ext>
            </a:extLst>
          </p:cNvPr>
          <p:cNvSpPr txBox="1"/>
          <p:nvPr/>
        </p:nvSpPr>
        <p:spPr>
          <a:xfrm>
            <a:off x="6537849" y="6369505"/>
            <a:ext cx="2504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Consolas" panose="020B0609020204030204" pitchFamily="49" charset="0"/>
              </a:rPr>
              <a:t>E-mailadres van de organisatie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BF3850C-13C8-C6A4-AE09-2EE71BA309AE}"/>
              </a:ext>
            </a:extLst>
          </p:cNvPr>
          <p:cNvSpPr txBox="1"/>
          <p:nvPr/>
        </p:nvSpPr>
        <p:spPr>
          <a:xfrm>
            <a:off x="9721763" y="5706275"/>
            <a:ext cx="2239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Consolas" panose="020B0609020204030204" pitchFamily="49" charset="0"/>
              </a:rPr>
              <a:t>Link naar uw website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CD408BE-4051-97CB-9AB5-BB992B0CE90E}"/>
              </a:ext>
            </a:extLst>
          </p:cNvPr>
          <p:cNvSpPr txBox="1"/>
          <p:nvPr/>
        </p:nvSpPr>
        <p:spPr>
          <a:xfrm>
            <a:off x="9721762" y="6369505"/>
            <a:ext cx="2239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Consolas" panose="020B0609020204030204" pitchFamily="49" charset="0"/>
              </a:rPr>
              <a:t>Telefoonnummer</a:t>
            </a:r>
          </a:p>
        </p:txBody>
      </p:sp>
    </p:spTree>
    <p:extLst>
      <p:ext uri="{BB962C8B-B14F-4D97-AF65-F5344CB8AC3E}">
        <p14:creationId xmlns:p14="http://schemas.microsoft.com/office/powerpoint/2010/main" val="332986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D947D1-A0A8-DFDB-0E81-759BC24CE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ettertype, symbool, cirkel, Graphics&#10;&#10;Door AI gegenereerde inhoud is mogelijk onjuist.">
            <a:extLst>
              <a:ext uri="{FF2B5EF4-FFF2-40B4-BE49-F238E27FC236}">
                <a16:creationId xmlns:a16="http://schemas.microsoft.com/office/drawing/2014/main" id="{81DDDAF8-DE1A-20A8-80F3-29466C146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566" y="6155517"/>
            <a:ext cx="1731268" cy="502921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1B1649C5-8750-F002-B4F0-071EAA73CCAF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>
                <a:solidFill>
                  <a:srgbClr val="C00000"/>
                </a:solidFill>
                <a:latin typeface="Consolas" panose="020B0609020204030204" pitchFamily="49" charset="0"/>
              </a:rPr>
              <a:t>Uw logo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866F933-BCED-72EB-352E-30A421412571}"/>
              </a:ext>
            </a:extLst>
          </p:cNvPr>
          <p:cNvSpPr txBox="1"/>
          <p:nvPr/>
        </p:nvSpPr>
        <p:spPr>
          <a:xfrm>
            <a:off x="728455" y="3050274"/>
            <a:ext cx="5464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In 1980 woonden ongeveer 37% van de 80-plussers zelfstandig thuis. In 2020 is dat 89%.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074556"/>
              </a:solidFill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Oorzaak: langere en beter gezondheid van ouderen en negatiever beeld rondom instellingen.</a:t>
            </a:r>
          </a:p>
        </p:txBody>
      </p:sp>
      <p:pic>
        <p:nvPicPr>
          <p:cNvPr id="8" name="Afbeelding 7" descr="Afbeelding met creativiteit, kunst&#10;&#10;Door AI gegenereerde inhoud is mogelijk onjuist.">
            <a:extLst>
              <a:ext uri="{FF2B5EF4-FFF2-40B4-BE49-F238E27FC236}">
                <a16:creationId xmlns:a16="http://schemas.microsoft.com/office/drawing/2014/main" id="{2EC373E5-974F-0BB8-A257-F079C85D9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334"/>
            <a:ext cx="5930049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5477CB5-1594-71F4-224C-BECAC338765E}"/>
              </a:ext>
            </a:extLst>
          </p:cNvPr>
          <p:cNvSpPr txBox="1"/>
          <p:nvPr/>
        </p:nvSpPr>
        <p:spPr>
          <a:xfrm>
            <a:off x="717770" y="991518"/>
            <a:ext cx="4494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C00000"/>
                </a:solidFill>
                <a:latin typeface="Gelica SemiBold" pitchFamily="50" charset="0"/>
              </a:rPr>
              <a:t>Wonen</a:t>
            </a:r>
            <a:endParaRPr lang="nl-NL" sz="2800" dirty="0">
              <a:solidFill>
                <a:srgbClr val="C00000"/>
              </a:solidFill>
              <a:latin typeface="Gelica SemiBold" pitchFamily="50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B96B4EF-8CC1-DA23-6051-B6661CD59E43}"/>
              </a:ext>
            </a:extLst>
          </p:cNvPr>
          <p:cNvSpPr txBox="1"/>
          <p:nvPr/>
        </p:nvSpPr>
        <p:spPr>
          <a:xfrm>
            <a:off x="7809304" y="1763236"/>
            <a:ext cx="3715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FEF5EF"/>
                </a:solidFill>
                <a:latin typeface="Consolas" panose="020B0609020204030204" pitchFamily="49" charset="0"/>
              </a:rPr>
              <a:t>Plaats hier evt.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272898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B1BBA62-CAE0-3F3A-398D-60A2E0508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94193" cy="6742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A1714AC-21A9-0131-33C2-2828E35CA42C}"/>
              </a:ext>
            </a:extLst>
          </p:cNvPr>
          <p:cNvSpPr txBox="1"/>
          <p:nvPr/>
        </p:nvSpPr>
        <p:spPr>
          <a:xfrm>
            <a:off x="804379" y="1580997"/>
            <a:ext cx="5832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Aan welke woorden denkt u bij ‘wonen’?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38D5807-9CF5-8EA9-E77C-F5E56AAB7DB1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EF5E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</p:spTree>
    <p:extLst>
      <p:ext uri="{BB962C8B-B14F-4D97-AF65-F5344CB8AC3E}">
        <p14:creationId xmlns:p14="http://schemas.microsoft.com/office/powerpoint/2010/main" val="31355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1957F9-1A89-AA64-D914-831CA2DA6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raphics, creativiteit, kunst, illustratie&#10;&#10;Door AI gegenereerde inhoud is mogelijk onjuist.">
            <a:extLst>
              <a:ext uri="{FF2B5EF4-FFF2-40B4-BE49-F238E27FC236}">
                <a16:creationId xmlns:a16="http://schemas.microsoft.com/office/drawing/2014/main" id="{D87FE8A3-B4A7-3FDE-124D-CAECC1808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287">
            <a:off x="-452630" y="471352"/>
            <a:ext cx="13097260" cy="6335922"/>
          </a:xfrm>
          <a:prstGeom prst="rect">
            <a:avLst/>
          </a:prstGeom>
        </p:spPr>
      </p:pic>
      <p:pic>
        <p:nvPicPr>
          <p:cNvPr id="9" name="Afbeelding 8" descr="Afbeelding met Lettertype, symbool, cirkel, Graphics&#10;&#10;Door AI gegenereerde inhoud is mogelijk onjuist.">
            <a:extLst>
              <a:ext uri="{FF2B5EF4-FFF2-40B4-BE49-F238E27FC236}">
                <a16:creationId xmlns:a16="http://schemas.microsoft.com/office/drawing/2014/main" id="{CA548C86-2CE0-F32F-FDFE-35C617A0A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123" y="6233008"/>
            <a:ext cx="1731268" cy="502921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A34C8611-7B09-FE55-392D-0B32E54615B9}"/>
              </a:ext>
            </a:extLst>
          </p:cNvPr>
          <p:cNvSpPr txBox="1"/>
          <p:nvPr/>
        </p:nvSpPr>
        <p:spPr>
          <a:xfrm>
            <a:off x="1583619" y="3854419"/>
            <a:ext cx="31346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l-NL"/>
            </a:defPPr>
            <a:lvl1pPr>
              <a:defRPr sz="2800">
                <a:solidFill>
                  <a:srgbClr val="FEF5EF"/>
                </a:solidFill>
                <a:latin typeface="Consolas" panose="020B0609020204030204" pitchFamily="49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FEF5E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Dichtbij vrienden wonen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69ECA27-C41F-A959-4669-E4C6026F73A8}"/>
              </a:ext>
            </a:extLst>
          </p:cNvPr>
          <p:cNvSpPr txBox="1"/>
          <p:nvPr/>
        </p:nvSpPr>
        <p:spPr>
          <a:xfrm>
            <a:off x="8520453" y="2814340"/>
            <a:ext cx="30558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FEF5E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Dichtbij familie wonen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B1FBC6-F08F-03F3-FCFE-390F560A496D}"/>
              </a:ext>
            </a:extLst>
          </p:cNvPr>
          <p:cNvSpPr txBox="1"/>
          <p:nvPr/>
        </p:nvSpPr>
        <p:spPr>
          <a:xfrm>
            <a:off x="1053266" y="1044463"/>
            <a:ext cx="61613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Wat heb je liever?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294487E-62F8-27A6-7295-89DAE1B38621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</p:spTree>
    <p:extLst>
      <p:ext uri="{BB962C8B-B14F-4D97-AF65-F5344CB8AC3E}">
        <p14:creationId xmlns:p14="http://schemas.microsoft.com/office/powerpoint/2010/main" val="350562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AB224D-5686-42F6-1A46-CF8EB8AA0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raphics, creativiteit, kunst, illustratie&#10;&#10;Door AI gegenereerde inhoud is mogelijk onjuist.">
            <a:extLst>
              <a:ext uri="{FF2B5EF4-FFF2-40B4-BE49-F238E27FC236}">
                <a16:creationId xmlns:a16="http://schemas.microsoft.com/office/drawing/2014/main" id="{77BBC319-1F27-5017-FA69-9B7B3DD97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287">
            <a:off x="-452630" y="471352"/>
            <a:ext cx="13097260" cy="6335922"/>
          </a:xfrm>
          <a:prstGeom prst="rect">
            <a:avLst/>
          </a:prstGeom>
        </p:spPr>
      </p:pic>
      <p:pic>
        <p:nvPicPr>
          <p:cNvPr id="9" name="Afbeelding 8" descr="Afbeelding met Lettertype, symbool, cirkel, Graphics&#10;&#10;Door AI gegenereerde inhoud is mogelijk onjuist.">
            <a:extLst>
              <a:ext uri="{FF2B5EF4-FFF2-40B4-BE49-F238E27FC236}">
                <a16:creationId xmlns:a16="http://schemas.microsoft.com/office/drawing/2014/main" id="{B95E8747-F33A-3D1B-A9E4-911CFD3C7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123" y="6233008"/>
            <a:ext cx="1731268" cy="502921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9EAC3A91-AFC3-1532-A499-586CB251A603}"/>
              </a:ext>
            </a:extLst>
          </p:cNvPr>
          <p:cNvSpPr txBox="1"/>
          <p:nvPr/>
        </p:nvSpPr>
        <p:spPr>
          <a:xfrm>
            <a:off x="1583619" y="3854419"/>
            <a:ext cx="31346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l-NL"/>
            </a:defPPr>
            <a:lvl1pPr>
              <a:defRPr sz="2800">
                <a:solidFill>
                  <a:srgbClr val="FEF5EF"/>
                </a:solidFill>
                <a:latin typeface="Consolas" panose="020B0609020204030204" pitchFamily="49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FEF5E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Dichtbij vrienden wonen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52DE46B-28AB-F57E-BA0B-CE52F55F8305}"/>
              </a:ext>
            </a:extLst>
          </p:cNvPr>
          <p:cNvSpPr txBox="1"/>
          <p:nvPr/>
        </p:nvSpPr>
        <p:spPr>
          <a:xfrm>
            <a:off x="8520453" y="2814340"/>
            <a:ext cx="30558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FEF5E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Dichtbij familie wonen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8EC3803-2B65-72D7-C732-0378E39DDAD3}"/>
              </a:ext>
            </a:extLst>
          </p:cNvPr>
          <p:cNvSpPr txBox="1"/>
          <p:nvPr/>
        </p:nvSpPr>
        <p:spPr>
          <a:xfrm>
            <a:off x="1053266" y="1044463"/>
            <a:ext cx="61613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lica SemiBold" pitchFamily="50" charset="0"/>
                <a:ea typeface="+mn-ea"/>
                <a:cs typeface="+mn-cs"/>
              </a:rPr>
              <a:t>Wat heb je liever?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60CBA11-5262-B600-D54E-85F6C4597B91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</p:spTree>
    <p:extLst>
      <p:ext uri="{BB962C8B-B14F-4D97-AF65-F5344CB8AC3E}">
        <p14:creationId xmlns:p14="http://schemas.microsoft.com/office/powerpoint/2010/main" val="1041410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9AEC11-4A51-1FC3-131E-28140B0C0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raphics, creativiteit, kunst, illustratie&#10;&#10;Door AI gegenereerde inhoud is mogelijk onjuist.">
            <a:extLst>
              <a:ext uri="{FF2B5EF4-FFF2-40B4-BE49-F238E27FC236}">
                <a16:creationId xmlns:a16="http://schemas.microsoft.com/office/drawing/2014/main" id="{B9A295BB-48E8-F5D0-0224-0C760C0BD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287">
            <a:off x="-116979" y="-1466526"/>
            <a:ext cx="11200881" cy="5418531"/>
          </a:xfrm>
          <a:prstGeom prst="rect">
            <a:avLst/>
          </a:prstGeom>
        </p:spPr>
      </p:pic>
      <p:pic>
        <p:nvPicPr>
          <p:cNvPr id="9" name="Afbeelding 8" descr="Afbeelding met Lettertype, symbool, cirkel, Graphics&#10;&#10;Door AI gegenereerde inhoud is mogelijk onjuist.">
            <a:extLst>
              <a:ext uri="{FF2B5EF4-FFF2-40B4-BE49-F238E27FC236}">
                <a16:creationId xmlns:a16="http://schemas.microsoft.com/office/drawing/2014/main" id="{9978C517-72BF-A00E-B841-A36C72374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123" y="6233008"/>
            <a:ext cx="1731268" cy="502921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6A2BBC6D-A05B-A937-8B71-D1BA9B253B86}"/>
              </a:ext>
            </a:extLst>
          </p:cNvPr>
          <p:cNvSpPr txBox="1"/>
          <p:nvPr/>
        </p:nvSpPr>
        <p:spPr>
          <a:xfrm>
            <a:off x="650930" y="1597637"/>
            <a:ext cx="44945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dirty="0">
                <a:solidFill>
                  <a:srgbClr val="C00000"/>
                </a:solidFill>
                <a:latin typeface="Gelica SemiBold" pitchFamily="50" charset="0"/>
              </a:rPr>
              <a:t>Levensbesteding wonen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lica SemiBold" pitchFamily="50" charset="0"/>
              <a:ea typeface="+mn-ea"/>
              <a:cs typeface="+mn-cs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1005367-5D55-3589-2653-BB7FDDE885C2}"/>
              </a:ext>
            </a:extLst>
          </p:cNvPr>
          <p:cNvSpPr txBox="1"/>
          <p:nvPr/>
        </p:nvSpPr>
        <p:spPr>
          <a:xfrm>
            <a:off x="11342702" y="215719"/>
            <a:ext cx="849297" cy="58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C17488C-D8A5-B4AE-1AFA-AC235BE30E01}"/>
              </a:ext>
            </a:extLst>
          </p:cNvPr>
          <p:cNvSpPr txBox="1"/>
          <p:nvPr/>
        </p:nvSpPr>
        <p:spPr>
          <a:xfrm>
            <a:off x="849297" y="3740085"/>
            <a:ext cx="8082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= Wonen met aanpassingen en voorzieningen die u helpen en ondersteunen</a:t>
            </a:r>
          </a:p>
          <a:p>
            <a:endParaRPr lang="nl-NL" dirty="0">
              <a:solidFill>
                <a:srgbClr val="074556"/>
              </a:solidFill>
              <a:latin typeface="Consolas" panose="020B0609020204030204" pitchFamily="49" charset="0"/>
            </a:endParaRPr>
          </a:p>
          <a:p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Voorbeelden hiervan zijn:</a:t>
            </a:r>
          </a:p>
          <a:p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Traplift, beugels, antislipvoer, bredere deuren, etc. </a:t>
            </a:r>
          </a:p>
          <a:p>
            <a:endParaRPr lang="nl-NL" dirty="0">
              <a:solidFill>
                <a:srgbClr val="074556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3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7A6959-3976-A7CB-1FDC-D3F49FE66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raphics, creativiteit, kunst, illustratie&#10;&#10;Door AI gegenereerde inhoud is mogelijk onjuist.">
            <a:extLst>
              <a:ext uri="{FF2B5EF4-FFF2-40B4-BE49-F238E27FC236}">
                <a16:creationId xmlns:a16="http://schemas.microsoft.com/office/drawing/2014/main" id="{719B20DA-4309-2EEF-80C5-C563DD0C1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287">
            <a:off x="-116979" y="-1466526"/>
            <a:ext cx="11200881" cy="5418531"/>
          </a:xfrm>
          <a:prstGeom prst="rect">
            <a:avLst/>
          </a:prstGeom>
        </p:spPr>
      </p:pic>
      <p:pic>
        <p:nvPicPr>
          <p:cNvPr id="9" name="Afbeelding 8" descr="Afbeelding met Lettertype, symbool, cirkel, Graphics&#10;&#10;Door AI gegenereerde inhoud is mogelijk onjuist.">
            <a:extLst>
              <a:ext uri="{FF2B5EF4-FFF2-40B4-BE49-F238E27FC236}">
                <a16:creationId xmlns:a16="http://schemas.microsoft.com/office/drawing/2014/main" id="{7CA03F50-389E-5217-9007-E4325B11C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123" y="6233008"/>
            <a:ext cx="1731268" cy="502921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9C06CCF4-E872-1A95-BA9A-D9BD0A12FC68}"/>
              </a:ext>
            </a:extLst>
          </p:cNvPr>
          <p:cNvSpPr txBox="1"/>
          <p:nvPr/>
        </p:nvSpPr>
        <p:spPr>
          <a:xfrm>
            <a:off x="650930" y="1597637"/>
            <a:ext cx="44945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4000" dirty="0">
                <a:solidFill>
                  <a:srgbClr val="C00000"/>
                </a:solidFill>
                <a:latin typeface="Gelica SemiBold" pitchFamily="50" charset="0"/>
              </a:rPr>
              <a:t>Voordelen van langer thuis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2FAB36A9-B9D4-B874-46DD-35517CB5CBA1}"/>
              </a:ext>
            </a:extLst>
          </p:cNvPr>
          <p:cNvSpPr txBox="1"/>
          <p:nvPr/>
        </p:nvSpPr>
        <p:spPr>
          <a:xfrm>
            <a:off x="11342702" y="215719"/>
            <a:ext cx="849297" cy="58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74556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Uw logo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874C526-40A3-BBBA-093C-0B3974BD445D}"/>
              </a:ext>
            </a:extLst>
          </p:cNvPr>
          <p:cNvSpPr txBox="1"/>
          <p:nvPr/>
        </p:nvSpPr>
        <p:spPr>
          <a:xfrm>
            <a:off x="849297" y="3740085"/>
            <a:ext cx="5464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Zelfstandigheid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Vertrouwde omgeving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Sociale contacten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074556"/>
                </a:solidFill>
                <a:latin typeface="Consolas" panose="020B0609020204030204" pitchFamily="49" charset="0"/>
              </a:rPr>
              <a:t>Eigen regie </a:t>
            </a:r>
          </a:p>
        </p:txBody>
      </p:sp>
    </p:spTree>
    <p:extLst>
      <p:ext uri="{BB962C8B-B14F-4D97-AF65-F5344CB8AC3E}">
        <p14:creationId xmlns:p14="http://schemas.microsoft.com/office/powerpoint/2010/main" val="215130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B1BBA62-CAE0-3F3A-398D-60A2E0508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94193" cy="6742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A1714AC-21A9-0131-33C2-2828E35CA42C}"/>
              </a:ext>
            </a:extLst>
          </p:cNvPr>
          <p:cNvSpPr txBox="1"/>
          <p:nvPr/>
        </p:nvSpPr>
        <p:spPr>
          <a:xfrm>
            <a:off x="2147465" y="852405"/>
            <a:ext cx="5832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C00000"/>
                </a:solidFill>
                <a:latin typeface="Gelica SemiBold" pitchFamily="50" charset="0"/>
              </a:rPr>
              <a:t>Video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38D5807-9CF5-8EA9-E77C-F5E56AAB7DB1}"/>
              </a:ext>
            </a:extLst>
          </p:cNvPr>
          <p:cNvSpPr txBox="1"/>
          <p:nvPr/>
        </p:nvSpPr>
        <p:spPr>
          <a:xfrm>
            <a:off x="7319032" y="194062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dirty="0">
                <a:solidFill>
                  <a:srgbClr val="FEF5EF"/>
                </a:solidFill>
                <a:latin typeface="Consolas" panose="020B0609020204030204" pitchFamily="49" charset="0"/>
              </a:rPr>
              <a:t>Uw logo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A8C2932-5EE9-4176-6319-2F04AAC7B6AD}"/>
              </a:ext>
            </a:extLst>
          </p:cNvPr>
          <p:cNvSpPr txBox="1"/>
          <p:nvPr/>
        </p:nvSpPr>
        <p:spPr>
          <a:xfrm>
            <a:off x="4642986" y="5743985"/>
            <a:ext cx="4695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100" dirty="0">
                <a:solidFill>
                  <a:srgbClr val="FEF5EF"/>
                </a:solidFill>
                <a:latin typeface="Consolas" panose="020B0609020204030204" pitchFamily="49" charset="0"/>
              </a:rPr>
              <a:t>(Langer Thuis in Huis, 2018)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DD90283-C363-675E-364E-E080EC76DB47}"/>
              </a:ext>
            </a:extLst>
          </p:cNvPr>
          <p:cNvSpPr txBox="1"/>
          <p:nvPr/>
        </p:nvSpPr>
        <p:spPr>
          <a:xfrm>
            <a:off x="3857899" y="3540651"/>
            <a:ext cx="4695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FEF5EF"/>
                </a:solidFill>
                <a:latin typeface="Consolas" panose="020B0609020204030204" pitchFamily="49" charset="0"/>
              </a:rPr>
              <a:t>Plaats hier uw video/afbeelding/grafiek </a:t>
            </a:r>
          </a:p>
        </p:txBody>
      </p:sp>
      <p:pic>
        <p:nvPicPr>
          <p:cNvPr id="2" name="Onlinemedia 16" title="Verhuizen was voor mevrouw van Doorn geen optie. Een traplift daarentegen wel!">
            <a:hlinkClick r:id="" action="ppaction://media"/>
            <a:extLst>
              <a:ext uri="{FF2B5EF4-FFF2-40B4-BE49-F238E27FC236}">
                <a16:creationId xmlns:a16="http://schemas.microsoft.com/office/drawing/2014/main" id="{3540AC9D-2EB3-BA29-DD12-33A1558681FA}"/>
              </a:ext>
            </a:extLst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7465" y="1648283"/>
            <a:ext cx="7191088" cy="40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1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45008EED3B6D469C950275FB9573BD" ma:contentTypeVersion="16" ma:contentTypeDescription="Een nieuw document maken." ma:contentTypeScope="" ma:versionID="f31fed6ec5b7b474e54405fe5b019e81">
  <xsd:schema xmlns:xsd="http://www.w3.org/2001/XMLSchema" xmlns:xs="http://www.w3.org/2001/XMLSchema" xmlns:p="http://schemas.microsoft.com/office/2006/metadata/properties" xmlns:ns2="23703fb7-1dd0-4bd1-a10e-cdc6897e4ed2" xmlns:ns3="5c3a9949-76f0-4ca6-8bf6-c18fbed1062f" targetNamespace="http://schemas.microsoft.com/office/2006/metadata/properties" ma:root="true" ma:fieldsID="039138bab366cf9e5843ab9ead8c96e8" ns2:_="" ns3:_="">
    <xsd:import namespace="23703fb7-1dd0-4bd1-a10e-cdc6897e4ed2"/>
    <xsd:import namespace="5c3a9949-76f0-4ca6-8bf6-c18fbed106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03fb7-1dd0-4bd1-a10e-cdc6897e4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3c0aa68d-9e68-4059-ad82-fcc8655c64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a9949-76f0-4ca6-8bf6-c18fbed1062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2f65023-37d2-4929-94fa-1e72f2225098}" ma:internalName="TaxCatchAll" ma:showField="CatchAllData" ma:web="5c3a9949-76f0-4ca6-8bf6-c18fbed106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3a9949-76f0-4ca6-8bf6-c18fbed1062f" xsi:nil="true"/>
    <lcf76f155ced4ddcb4097134ff3c332f xmlns="23703fb7-1dd0-4bd1-a10e-cdc6897e4ed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E249AC-157F-49CB-B2DA-117D565E3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703fb7-1dd0-4bd1-a10e-cdc6897e4ed2"/>
    <ds:schemaRef ds:uri="5c3a9949-76f0-4ca6-8bf6-c18fbed106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142FF5-6AB8-4469-B894-A8295E0F6CF2}">
  <ds:schemaRefs>
    <ds:schemaRef ds:uri="http://purl.org/dc/dcmitype/"/>
    <ds:schemaRef ds:uri="http://schemas.microsoft.com/office/2006/metadata/properties"/>
    <ds:schemaRef ds:uri="http://www.w3.org/XML/1998/namespace"/>
    <ds:schemaRef ds:uri="5c3a9949-76f0-4ca6-8bf6-c18fbed1062f"/>
    <ds:schemaRef ds:uri="http://schemas.microsoft.com/office/infopath/2007/PartnerControls"/>
    <ds:schemaRef ds:uri="23703fb7-1dd0-4bd1-a10e-cdc6897e4ed2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E4D1BCE-A02B-4FFA-90A1-992678053C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464</Words>
  <Application>Microsoft Office PowerPoint</Application>
  <PresentationFormat>Breedbeeld</PresentationFormat>
  <Paragraphs>118</Paragraphs>
  <Slides>20</Slides>
  <Notes>0</Notes>
  <HiddenSlides>0</HiddenSlides>
  <MMClips>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Fleur Meekenkamp</dc:creator>
  <cp:lastModifiedBy>Anne De Groote</cp:lastModifiedBy>
  <cp:revision>3</cp:revision>
  <dcterms:created xsi:type="dcterms:W3CDTF">2025-06-17T11:35:02Z</dcterms:created>
  <dcterms:modified xsi:type="dcterms:W3CDTF">2025-09-04T12:16:59Z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0x010100D045008EED3B6D469C950275FB9573BD</vt:lpwstr>
  </property>
  <property fmtid="{D5CDD505-2E9C-101B-9397-08002B2CF9AE}" pid="3" name="MediaServiceImageTags">
    <vt:lpwstr/>
  </property>
</Properties>
</file>