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8" r:id="rId7"/>
    <p:sldId id="294" r:id="rId8"/>
    <p:sldId id="271" r:id="rId9"/>
    <p:sldId id="273" r:id="rId10"/>
    <p:sldId id="262" r:id="rId11"/>
    <p:sldId id="274" r:id="rId12"/>
    <p:sldId id="266" r:id="rId13"/>
    <p:sldId id="275" r:id="rId14"/>
    <p:sldId id="299" r:id="rId15"/>
    <p:sldId id="296" r:id="rId16"/>
    <p:sldId id="297" r:id="rId17"/>
    <p:sldId id="298" r:id="rId18"/>
    <p:sldId id="277" r:id="rId19"/>
    <p:sldId id="260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5EF"/>
    <a:srgbClr val="ACE5F6"/>
    <a:srgbClr val="0745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F57C37-23E9-4C53-BE82-E8798717B737}" v="6" dt="2025-08-06T09:11:27.234"/>
    <p1510:client id="{D0C62EBA-4B44-4C0D-888D-FB9EFC216133}" v="19" dt="2025-08-06T11:46:48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93643" autoAdjust="0"/>
  </p:normalViewPr>
  <p:slideViewPr>
    <p:cSldViewPr snapToGrid="0">
      <p:cViewPr>
        <p:scale>
          <a:sx n="33" d="100"/>
          <a:sy n="33" d="100"/>
        </p:scale>
        <p:origin x="248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730860-B0EB-9E47-A51C-EF616452E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FCCE49B-0370-42FA-6FDF-BA5F91D69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8D02A7-94B2-C0F3-427A-38461C71F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2761F5-12A2-9D5C-B890-DEF80C2C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98AB30-DC39-858C-858A-065BFDD65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18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56D472-55F6-A4EF-FF53-1CBA074C1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2BEC47B-1137-CB6B-925C-077123149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F55467-ACA8-C9BA-B45F-84A3BE14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673DD7-4BB1-3F41-0792-A4772D555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0F8D56-2D80-0144-9E4D-392582451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89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C03310C-BC6E-22C2-A378-FEBFE3432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F836BE-EF7A-D75C-0675-1A9949718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9C4235-0787-4CAC-81A7-E224DC4D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E150F4-6797-1F52-860F-63FDA011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636C07-C3F0-BB62-73C8-648F3984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265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17A568-85FE-3FB6-DB69-D0AE8E2F3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067F71-2359-470E-76F7-700D75285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9D4F73-3909-7C8D-E872-05F4CEAA9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A476C7-A35F-BC43-EC08-A7339D266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C6C8CA-FDDC-BDED-A830-EEA550C39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6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EB157-EE83-7609-5AE3-1DD3CC0BB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A9775FA-31B7-742A-2B80-C4F7C376C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0955AB-9675-3E06-980D-05CFD909B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79508F-D4E1-7DC6-109E-E7FF3523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4BD3B0-AEFA-6D1D-C0B1-2E33A3A3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08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883AC-41DA-BA3E-4F95-6411166FF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F0A34C-0A7C-3CE4-B145-B41B861A5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ED8BE24-20E2-89BD-8394-13A5D9763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2104431-7C0A-F90F-46CB-2364F6BA7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29F536-2918-DE92-DEC1-179093D53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3AC288-DA08-9FAE-35BE-BF9D0E2E5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53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DE93B-07AD-A5AB-B64F-CCF02F60C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2E18EEA-D40C-AB78-8AD9-7BB7B8891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B59D23-5C15-9678-912B-BE046BEE6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9A898DB-39A7-C2DD-E705-3CF844569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BB31726-9314-92DE-2760-D04CDA25B2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042BEAB-8D83-FD1C-CA23-A4F1144C7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220923-CF6D-0E64-5A34-23DB4C943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C802C40-E5FE-14F4-B805-C63E54CE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919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C0CA20-A97A-09FB-478C-92AC7C118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633E77E-E4B3-6421-6243-A70C1CBC4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17D1DB1-03BA-61CF-9410-E3EE6E752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A762D02-4D66-1C11-1146-907EF99FD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500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D804C88-E789-99A1-E473-91D8857D6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7C159B1-0FAC-9D86-3490-F2EC0A82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3A000A5-588B-E4B5-97D4-34E60A50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29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8CFAE-36DF-2A55-5916-6CD9ADF6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8BC028-F35C-A86C-1A20-17DB78A7A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36B5385-5EB8-D763-9C72-88E465702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04A0D8-5C2A-F593-0F83-DF5B6AEF4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BA48EB-6190-E368-F321-CD24599EC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EEA7C3-77A8-EA57-A806-4EE3E4F0F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E70C2-F196-158F-1AD6-A20C46AC9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022EDD9-D00A-A3EB-3217-381972C85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F8EC1B-571A-0E74-E983-D1C61B928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6F44B2-6B8C-FAEB-B66C-6D63FE5B5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B3B167-4956-77F9-E036-19F04FB55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2CA7D1-719C-A85C-5F12-1FA8F6DCD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19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9F541D6-B1E2-2261-B192-A8D2D49E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3E52A5-6E86-CAEC-D531-567D04B44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208D6D-EB7E-834E-8136-CECE06773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7EC9A8-AB72-4EB8-8135-0B3AE3B39AB1}" type="datetimeFigureOut">
              <a:rPr lang="nl-NL" smtClean="0"/>
              <a:t>4-9-2025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71AC73-237B-49B5-9C77-96A424285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4719DB-CB23-4819-AC93-4EFFBEB72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549040-76DB-4906-8552-BCEE80364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43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320qu62lLk?feature=oembed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chermopname, Graphics, grafische vormgeving, ontwerp&#10;&#10;Door AI gegenereerde inhoud is mogelijk onjuist.">
            <a:extLst>
              <a:ext uri="{FF2B5EF4-FFF2-40B4-BE49-F238E27FC236}">
                <a16:creationId xmlns:a16="http://schemas.microsoft.com/office/drawing/2014/main" id="{3E1A29FF-E88A-ED16-2321-AE23C952925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7687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65F464F1-DA7E-AA3D-C765-A5626B9CFB47}"/>
              </a:ext>
            </a:extLst>
          </p:cNvPr>
          <p:cNvSpPr txBox="1"/>
          <p:nvPr/>
        </p:nvSpPr>
        <p:spPr>
          <a:xfrm>
            <a:off x="691979" y="1705579"/>
            <a:ext cx="7107851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nl-NL" sz="6000" b="1" dirty="0">
                <a:solidFill>
                  <a:srgbClr val="C00000"/>
                </a:solidFill>
                <a:latin typeface="Gelica SemiBold" pitchFamily="50" charset="0"/>
              </a:rPr>
              <a:t>Gelukkig ouder worden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4738AE5-CEA3-5618-EC22-B6DE0D9A80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919" y="6383727"/>
            <a:ext cx="2517612" cy="260359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6C423E23-A0DC-17A0-AD79-C9081A2FAE97}"/>
              </a:ext>
            </a:extLst>
          </p:cNvPr>
          <p:cNvSpPr txBox="1"/>
          <p:nvPr/>
        </p:nvSpPr>
        <p:spPr>
          <a:xfrm>
            <a:off x="7274964" y="5933850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Consolas" panose="020B0609020204030204" pitchFamily="49" charset="0"/>
              </a:rPr>
              <a:t>Uw logo</a:t>
            </a:r>
          </a:p>
        </p:txBody>
      </p:sp>
    </p:spTree>
    <p:extLst>
      <p:ext uri="{BB962C8B-B14F-4D97-AF65-F5344CB8AC3E}">
        <p14:creationId xmlns:p14="http://schemas.microsoft.com/office/powerpoint/2010/main" val="1200734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BDF0D-BE2A-004D-A3A7-D0565FE12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chermopname, Graphics, grafische vormgeving, ontwerp&#10;&#10;Door AI gegenereerde inhoud is mogelijk onjuist.">
            <a:extLst>
              <a:ext uri="{FF2B5EF4-FFF2-40B4-BE49-F238E27FC236}">
                <a16:creationId xmlns:a16="http://schemas.microsoft.com/office/drawing/2014/main" id="{B682EA95-BF25-4672-BD95-06EEB540A79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7687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26166C77-51F4-F3D6-4E68-D935607374BC}"/>
              </a:ext>
            </a:extLst>
          </p:cNvPr>
          <p:cNvSpPr txBox="1"/>
          <p:nvPr/>
        </p:nvSpPr>
        <p:spPr>
          <a:xfrm>
            <a:off x="682276" y="2372329"/>
            <a:ext cx="7107851" cy="84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nl-NL" sz="6000" dirty="0">
                <a:solidFill>
                  <a:srgbClr val="C00000"/>
                </a:solidFill>
                <a:latin typeface="Gelica SemiBold" pitchFamily="50" charset="0"/>
              </a:rPr>
              <a:t>Pauze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E6CAB841-D0C8-762C-D6FC-775E2E279C85}"/>
              </a:ext>
            </a:extLst>
          </p:cNvPr>
          <p:cNvSpPr txBox="1"/>
          <p:nvPr/>
        </p:nvSpPr>
        <p:spPr>
          <a:xfrm>
            <a:off x="10846417" y="193517"/>
            <a:ext cx="1115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Consolas" panose="020B0609020204030204" pitchFamily="49" charset="0"/>
              </a:rPr>
              <a:t>Uw logo</a:t>
            </a:r>
          </a:p>
        </p:txBody>
      </p:sp>
    </p:spTree>
    <p:extLst>
      <p:ext uri="{BB962C8B-B14F-4D97-AF65-F5344CB8AC3E}">
        <p14:creationId xmlns:p14="http://schemas.microsoft.com/office/powerpoint/2010/main" val="3660912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16B546-D19E-EE14-AF02-AEC1AB7D2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7F73C82-A0B5-9FDE-CDA9-8F5D32490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94193" cy="67423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EFADB0B4-5B97-70FA-498F-7BC25A1A3F9E}"/>
              </a:ext>
            </a:extLst>
          </p:cNvPr>
          <p:cNvSpPr txBox="1"/>
          <p:nvPr/>
        </p:nvSpPr>
        <p:spPr>
          <a:xfrm>
            <a:off x="804379" y="1580997"/>
            <a:ext cx="58329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lica SemiBold" pitchFamily="50" charset="0"/>
                <a:ea typeface="+mn-ea"/>
                <a:cs typeface="+mn-cs"/>
              </a:rPr>
              <a:t>Wat inspireert u? Had u vroeger een voorbeeld?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1145DE0A-F319-8822-D87F-5C0278484E18}"/>
              </a:ext>
            </a:extLst>
          </p:cNvPr>
          <p:cNvSpPr txBox="1"/>
          <p:nvPr/>
        </p:nvSpPr>
        <p:spPr>
          <a:xfrm>
            <a:off x="7319032" y="194062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FEF5E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</p:spTree>
    <p:extLst>
      <p:ext uri="{BB962C8B-B14F-4D97-AF65-F5344CB8AC3E}">
        <p14:creationId xmlns:p14="http://schemas.microsoft.com/office/powerpoint/2010/main" val="311809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5E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F6ECD4-0A23-B4E8-44DF-CB939570A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Lettertype, symbool, cirkel, Graphics&#10;&#10;Door AI gegenereerde inhoud is mogelijk onjuist.">
            <a:extLst>
              <a:ext uri="{FF2B5EF4-FFF2-40B4-BE49-F238E27FC236}">
                <a16:creationId xmlns:a16="http://schemas.microsoft.com/office/drawing/2014/main" id="{E4B7BB9A-DF17-7090-E9A7-B7D313611F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566" y="6155517"/>
            <a:ext cx="1731268" cy="502921"/>
          </a:xfrm>
          <a:prstGeom prst="rect">
            <a:avLst/>
          </a:prstGeom>
        </p:spPr>
      </p:pic>
      <p:pic>
        <p:nvPicPr>
          <p:cNvPr id="11" name="Afbeelding 10" descr="Afbeelding met Graphics, hart, rood&#10;&#10;Door AI gegenereerde inhoud is mogelijk onjuist.">
            <a:extLst>
              <a:ext uri="{FF2B5EF4-FFF2-40B4-BE49-F238E27FC236}">
                <a16:creationId xmlns:a16="http://schemas.microsoft.com/office/drawing/2014/main" id="{B412F904-4719-AD34-4735-498D999C01C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937260">
            <a:off x="-1246949" y="-3601593"/>
            <a:ext cx="6228527" cy="7203186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78F6B41-69CC-E204-D3CC-D0F1666C1A8E}"/>
              </a:ext>
            </a:extLst>
          </p:cNvPr>
          <p:cNvSpPr txBox="1"/>
          <p:nvPr/>
        </p:nvSpPr>
        <p:spPr>
          <a:xfrm>
            <a:off x="925416" y="991518"/>
            <a:ext cx="36025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srgbClr val="FEF5EF"/>
                </a:solidFill>
                <a:effectLst/>
                <a:uLnTx/>
                <a:uFillTx/>
                <a:latin typeface="Gelica SemiBold" pitchFamily="50" charset="0"/>
                <a:ea typeface="+mn-ea"/>
                <a:cs typeface="+mn-cs"/>
              </a:rPr>
              <a:t>6 tips voor inspiratie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0476150-2A61-FA5A-4378-CE36C7912D98}"/>
              </a:ext>
            </a:extLst>
          </p:cNvPr>
          <p:cNvSpPr txBox="1"/>
          <p:nvPr/>
        </p:nvSpPr>
        <p:spPr>
          <a:xfrm>
            <a:off x="7319032" y="194062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1308608-A03C-7FE9-E894-C2E65BB8F2A5}"/>
              </a:ext>
            </a:extLst>
          </p:cNvPr>
          <p:cNvSpPr txBox="1"/>
          <p:nvPr/>
        </p:nvSpPr>
        <p:spPr>
          <a:xfrm>
            <a:off x="849297" y="3740085"/>
            <a:ext cx="80822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Doe wat u het allerleukst vindt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Houd u bezig met zaken die u aan het hart gaan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Beleef plezier aan de kleine dingen in uw leven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Wees flexibel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Neem kleine stapjes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Toon liefde aan anderen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74556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789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5B27DA-3AED-1EDF-5EB2-C8E556064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5FD6A9F-4E5D-DF00-746D-75C1958EB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94193" cy="67423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15716A7C-1FAC-0C7F-D0C4-6F149504F0E4}"/>
              </a:ext>
            </a:extLst>
          </p:cNvPr>
          <p:cNvSpPr txBox="1"/>
          <p:nvPr/>
        </p:nvSpPr>
        <p:spPr>
          <a:xfrm>
            <a:off x="804379" y="1580997"/>
            <a:ext cx="58329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lica SemiBold" pitchFamily="50" charset="0"/>
                <a:ea typeface="+mn-ea"/>
                <a:cs typeface="+mn-cs"/>
              </a:rPr>
              <a:t>Is eenzaamheid hetzelfde als alleen zijn?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6226031-83E2-0EE4-6C1B-ACD24C1C416E}"/>
              </a:ext>
            </a:extLst>
          </p:cNvPr>
          <p:cNvSpPr txBox="1"/>
          <p:nvPr/>
        </p:nvSpPr>
        <p:spPr>
          <a:xfrm>
            <a:off x="7319032" y="194062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FEF5E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</p:spTree>
    <p:extLst>
      <p:ext uri="{BB962C8B-B14F-4D97-AF65-F5344CB8AC3E}">
        <p14:creationId xmlns:p14="http://schemas.microsoft.com/office/powerpoint/2010/main" val="3178350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5E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FFEBB4-F9DE-08B1-AB49-054787C4D7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Graphics, creativiteit, kunst, illustratie&#10;&#10;Door AI gegenereerde inhoud is mogelijk onjuist.">
            <a:extLst>
              <a:ext uri="{FF2B5EF4-FFF2-40B4-BE49-F238E27FC236}">
                <a16:creationId xmlns:a16="http://schemas.microsoft.com/office/drawing/2014/main" id="{0798E33B-90FD-BE6C-1A04-9DD619F03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0287">
            <a:off x="-116979" y="-1466526"/>
            <a:ext cx="11200881" cy="5418531"/>
          </a:xfrm>
          <a:prstGeom prst="rect">
            <a:avLst/>
          </a:prstGeom>
        </p:spPr>
      </p:pic>
      <p:pic>
        <p:nvPicPr>
          <p:cNvPr id="9" name="Afbeelding 8" descr="Afbeelding met Lettertype, symbool, cirkel, Graphics&#10;&#10;Door AI gegenereerde inhoud is mogelijk onjuist.">
            <a:extLst>
              <a:ext uri="{FF2B5EF4-FFF2-40B4-BE49-F238E27FC236}">
                <a16:creationId xmlns:a16="http://schemas.microsoft.com/office/drawing/2014/main" id="{3C133CF8-6404-2C26-6E0F-61B5BEB015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23" y="6233008"/>
            <a:ext cx="1731268" cy="502921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31AB258-1973-0058-D238-B8240EF911D5}"/>
              </a:ext>
            </a:extLst>
          </p:cNvPr>
          <p:cNvSpPr txBox="1"/>
          <p:nvPr/>
        </p:nvSpPr>
        <p:spPr>
          <a:xfrm>
            <a:off x="650930" y="1597637"/>
            <a:ext cx="54450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lica SemiBold" pitchFamily="50" charset="0"/>
                <a:ea typeface="+mn-ea"/>
                <a:cs typeface="+mn-cs"/>
              </a:rPr>
              <a:t>Soorten eenzaamheid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15FD256-E470-E627-60B8-BC6BDD4E08EB}"/>
              </a:ext>
            </a:extLst>
          </p:cNvPr>
          <p:cNvSpPr txBox="1"/>
          <p:nvPr/>
        </p:nvSpPr>
        <p:spPr>
          <a:xfrm>
            <a:off x="11342702" y="215719"/>
            <a:ext cx="849297" cy="587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8BB718F-522B-C91D-FC08-D7CB06187EB1}"/>
              </a:ext>
            </a:extLst>
          </p:cNvPr>
          <p:cNvSpPr txBox="1"/>
          <p:nvPr/>
        </p:nvSpPr>
        <p:spPr>
          <a:xfrm>
            <a:off x="849297" y="3740085"/>
            <a:ext cx="97149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Sociale eenzaamheid: U hebt weinig tot geen mensen om u heen waarbij u het gevoel hebt dat u niets kan delen met hen.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74556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Emotionele eenzaamheid: Het gemis van een intieme, hechte band met een ander.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74556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Existentiële eenzaamheid: Het missen van een doel en het gevoel van zinloosheid.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74556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31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5E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98DDF1-8414-0213-4987-F035E6266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Lettertype, symbool, cirkel, Graphics&#10;&#10;Door AI gegenereerde inhoud is mogelijk onjuist.">
            <a:extLst>
              <a:ext uri="{FF2B5EF4-FFF2-40B4-BE49-F238E27FC236}">
                <a16:creationId xmlns:a16="http://schemas.microsoft.com/office/drawing/2014/main" id="{AE69A0BB-EEE7-C029-74F5-BB269E6808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566" y="6155517"/>
            <a:ext cx="1731268" cy="502921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BE948D79-62FF-B315-2F9E-C86A5438D864}"/>
              </a:ext>
            </a:extLst>
          </p:cNvPr>
          <p:cNvSpPr txBox="1"/>
          <p:nvPr/>
        </p:nvSpPr>
        <p:spPr>
          <a:xfrm>
            <a:off x="7319032" y="194062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6E24AFD-E841-7F88-C772-A3930E4B22F2}"/>
              </a:ext>
            </a:extLst>
          </p:cNvPr>
          <p:cNvSpPr txBox="1"/>
          <p:nvPr/>
        </p:nvSpPr>
        <p:spPr>
          <a:xfrm>
            <a:off x="728455" y="3050274"/>
            <a:ext cx="84324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Hier is ruimte om lokale interventies/partijen te benoemen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74556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Willem Hart voor levensvragen: Willem Hart voor levensvragen heeft een team dat bestaat uit gekwalificeerde geestelijke verzorgers uit Twente en de Achterhoek.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74556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Meer informatie op: www.willemlevensvragen.nl </a:t>
            </a:r>
          </a:p>
        </p:txBody>
      </p:sp>
      <p:pic>
        <p:nvPicPr>
          <p:cNvPr id="8" name="Afbeelding 7" descr="Afbeelding met creativiteit, kunst&#10;&#10;Door AI gegenereerde inhoud is mogelijk onjuist.">
            <a:extLst>
              <a:ext uri="{FF2B5EF4-FFF2-40B4-BE49-F238E27FC236}">
                <a16:creationId xmlns:a16="http://schemas.microsoft.com/office/drawing/2014/main" id="{9117C5D0-CDC3-0B89-A6AA-D032560989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39"/>
          <a:stretch>
            <a:fillRect/>
          </a:stretch>
        </p:blipFill>
        <p:spPr>
          <a:xfrm>
            <a:off x="0" y="-2569334"/>
            <a:ext cx="5930049" cy="5284825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5103F24F-4EA7-FB83-7E44-E5BC361857C0}"/>
              </a:ext>
            </a:extLst>
          </p:cNvPr>
          <p:cNvSpPr txBox="1"/>
          <p:nvPr/>
        </p:nvSpPr>
        <p:spPr>
          <a:xfrm>
            <a:off x="717770" y="991518"/>
            <a:ext cx="63942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000" dirty="0">
                <a:solidFill>
                  <a:srgbClr val="C00000"/>
                </a:solidFill>
                <a:latin typeface="Gelica SemiBold" pitchFamily="50" charset="0"/>
              </a:rPr>
              <a:t>Bij u in de buurt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11E407D-D576-3160-9827-3B19606D62D8}"/>
              </a:ext>
            </a:extLst>
          </p:cNvPr>
          <p:cNvSpPr txBox="1"/>
          <p:nvPr/>
        </p:nvSpPr>
        <p:spPr>
          <a:xfrm>
            <a:off x="7809304" y="1763236"/>
            <a:ext cx="3715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FEF5E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Plaats hier evt.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3201640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4CED4-8ED7-31A5-ED80-7E232C5DC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chermopname, Graphics, grafische vormgeving, ontwerp&#10;&#10;Door AI gegenereerde inhoud is mogelijk onjuist.">
            <a:extLst>
              <a:ext uri="{FF2B5EF4-FFF2-40B4-BE49-F238E27FC236}">
                <a16:creationId xmlns:a16="http://schemas.microsoft.com/office/drawing/2014/main" id="{7B93BB30-AFCE-5358-8E93-68A0A968A95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7687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78C89089-1780-802C-C3A1-D0DC42EC654B}"/>
              </a:ext>
            </a:extLst>
          </p:cNvPr>
          <p:cNvSpPr txBox="1"/>
          <p:nvPr/>
        </p:nvSpPr>
        <p:spPr>
          <a:xfrm>
            <a:off x="691979" y="1955207"/>
            <a:ext cx="7107851" cy="1579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nl-NL" sz="6000" dirty="0">
                <a:solidFill>
                  <a:srgbClr val="C00000"/>
                </a:solidFill>
                <a:latin typeface="Gelica SemiBold" pitchFamily="50" charset="0"/>
              </a:rPr>
              <a:t>Bedankt </a:t>
            </a:r>
          </a:p>
          <a:p>
            <a:pPr>
              <a:lnSpc>
                <a:spcPct val="80000"/>
              </a:lnSpc>
            </a:pPr>
            <a:r>
              <a:rPr lang="nl-NL" sz="6000" dirty="0">
                <a:solidFill>
                  <a:srgbClr val="C00000"/>
                </a:solidFill>
                <a:latin typeface="Gelica SemiBold" pitchFamily="50" charset="0"/>
              </a:rPr>
              <a:t>voor vandaag!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939F370-2FEA-642B-3B4A-0B9399BCD7B2}"/>
              </a:ext>
            </a:extLst>
          </p:cNvPr>
          <p:cNvSpPr txBox="1"/>
          <p:nvPr/>
        </p:nvSpPr>
        <p:spPr>
          <a:xfrm>
            <a:off x="10846417" y="193517"/>
            <a:ext cx="1115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Consolas" panose="020B0609020204030204" pitchFamily="49" charset="0"/>
              </a:rPr>
              <a:t>Uw logo</a:t>
            </a:r>
          </a:p>
        </p:txBody>
      </p:sp>
      <p:sp>
        <p:nvSpPr>
          <p:cNvPr id="2" name="Freeform 8">
            <a:extLst>
              <a:ext uri="{FF2B5EF4-FFF2-40B4-BE49-F238E27FC236}">
                <a16:creationId xmlns:a16="http://schemas.microsoft.com/office/drawing/2014/main" id="{BE1DEBF2-1F08-711C-CA5B-70692AF003AB}"/>
              </a:ext>
            </a:extLst>
          </p:cNvPr>
          <p:cNvSpPr/>
          <p:nvPr/>
        </p:nvSpPr>
        <p:spPr>
          <a:xfrm>
            <a:off x="9308819" y="5712188"/>
            <a:ext cx="283268" cy="264631"/>
          </a:xfrm>
          <a:custGeom>
            <a:avLst/>
            <a:gdLst/>
            <a:ahLst/>
            <a:cxnLst/>
            <a:rect l="l" t="t" r="r" b="b"/>
            <a:pathLst>
              <a:path w="698484" h="710760">
                <a:moveTo>
                  <a:pt x="0" y="0"/>
                </a:moveTo>
                <a:lnTo>
                  <a:pt x="698484" y="0"/>
                </a:lnTo>
                <a:lnTo>
                  <a:pt x="698484" y="710760"/>
                </a:lnTo>
                <a:lnTo>
                  <a:pt x="0" y="71076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3" name="Freeform 9">
            <a:extLst>
              <a:ext uri="{FF2B5EF4-FFF2-40B4-BE49-F238E27FC236}">
                <a16:creationId xmlns:a16="http://schemas.microsoft.com/office/drawing/2014/main" id="{3338C919-C227-10E1-D73A-3D5727869ABA}"/>
              </a:ext>
            </a:extLst>
          </p:cNvPr>
          <p:cNvSpPr/>
          <p:nvPr/>
        </p:nvSpPr>
        <p:spPr>
          <a:xfrm>
            <a:off x="6233905" y="5703254"/>
            <a:ext cx="283268" cy="264631"/>
          </a:xfrm>
          <a:custGeom>
            <a:avLst/>
            <a:gdLst/>
            <a:ahLst/>
            <a:cxnLst/>
            <a:rect l="l" t="t" r="r" b="b"/>
            <a:pathLst>
              <a:path w="662375" h="626773">
                <a:moveTo>
                  <a:pt x="0" y="0"/>
                </a:moveTo>
                <a:lnTo>
                  <a:pt x="662375" y="0"/>
                </a:lnTo>
                <a:lnTo>
                  <a:pt x="662375" y="626772"/>
                </a:lnTo>
                <a:lnTo>
                  <a:pt x="0" y="62677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>
              <a:solidFill>
                <a:srgbClr val="C00000"/>
              </a:solidFill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D57F86B3-A91F-026A-5F62-6ACC8BD59101}"/>
              </a:ext>
            </a:extLst>
          </p:cNvPr>
          <p:cNvSpPr/>
          <p:nvPr/>
        </p:nvSpPr>
        <p:spPr>
          <a:xfrm>
            <a:off x="6233905" y="6404403"/>
            <a:ext cx="283268" cy="191814"/>
          </a:xfrm>
          <a:custGeom>
            <a:avLst/>
            <a:gdLst/>
            <a:ahLst/>
            <a:cxnLst/>
            <a:rect l="l" t="t" r="r" b="b"/>
            <a:pathLst>
              <a:path w="772297" h="551227">
                <a:moveTo>
                  <a:pt x="0" y="0"/>
                </a:moveTo>
                <a:lnTo>
                  <a:pt x="772296" y="0"/>
                </a:lnTo>
                <a:lnTo>
                  <a:pt x="772296" y="551227"/>
                </a:lnTo>
                <a:lnTo>
                  <a:pt x="0" y="55122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8" name="Freeform 12">
            <a:extLst>
              <a:ext uri="{FF2B5EF4-FFF2-40B4-BE49-F238E27FC236}">
                <a16:creationId xmlns:a16="http://schemas.microsoft.com/office/drawing/2014/main" id="{AE901D49-B8B4-3E3C-FA23-CDE28BE1D655}"/>
              </a:ext>
            </a:extLst>
          </p:cNvPr>
          <p:cNvSpPr/>
          <p:nvPr/>
        </p:nvSpPr>
        <p:spPr>
          <a:xfrm>
            <a:off x="9357343" y="6331586"/>
            <a:ext cx="234744" cy="264631"/>
          </a:xfrm>
          <a:custGeom>
            <a:avLst/>
            <a:gdLst/>
            <a:ahLst/>
            <a:cxnLst/>
            <a:rect l="l" t="t" r="r" b="b"/>
            <a:pathLst>
              <a:path w="586370" h="804624">
                <a:moveTo>
                  <a:pt x="0" y="0"/>
                </a:moveTo>
                <a:lnTo>
                  <a:pt x="586370" y="0"/>
                </a:lnTo>
                <a:lnTo>
                  <a:pt x="586370" y="804624"/>
                </a:lnTo>
                <a:lnTo>
                  <a:pt x="0" y="804624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BCADFAC-9D92-F8DF-351E-26688489C0DC}"/>
              </a:ext>
            </a:extLst>
          </p:cNvPr>
          <p:cNvSpPr txBox="1"/>
          <p:nvPr/>
        </p:nvSpPr>
        <p:spPr>
          <a:xfrm>
            <a:off x="6605989" y="5706275"/>
            <a:ext cx="9954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latin typeface="Consolas" panose="020B0609020204030204" pitchFamily="49" charset="0"/>
              </a:rPr>
              <a:t>Adres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ECB6E68-048B-F6AD-573B-363DF100C0FD}"/>
              </a:ext>
            </a:extLst>
          </p:cNvPr>
          <p:cNvSpPr txBox="1"/>
          <p:nvPr/>
        </p:nvSpPr>
        <p:spPr>
          <a:xfrm>
            <a:off x="6537849" y="6369505"/>
            <a:ext cx="25045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latin typeface="Consolas" panose="020B0609020204030204" pitchFamily="49" charset="0"/>
              </a:rPr>
              <a:t>E-mailadres van de organisatie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BF3850C-13C8-C6A4-AE09-2EE71BA309AE}"/>
              </a:ext>
            </a:extLst>
          </p:cNvPr>
          <p:cNvSpPr txBox="1"/>
          <p:nvPr/>
        </p:nvSpPr>
        <p:spPr>
          <a:xfrm>
            <a:off x="9721763" y="5706275"/>
            <a:ext cx="2239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latin typeface="Consolas" panose="020B0609020204030204" pitchFamily="49" charset="0"/>
              </a:rPr>
              <a:t>Link naar uw website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1CD408BE-4051-97CB-9AB5-BB992B0CE90E}"/>
              </a:ext>
            </a:extLst>
          </p:cNvPr>
          <p:cNvSpPr txBox="1"/>
          <p:nvPr/>
        </p:nvSpPr>
        <p:spPr>
          <a:xfrm>
            <a:off x="9721762" y="6369505"/>
            <a:ext cx="2239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>
                <a:latin typeface="Consolas" panose="020B0609020204030204" pitchFamily="49" charset="0"/>
              </a:rPr>
              <a:t>Telefoonnummer</a:t>
            </a:r>
          </a:p>
        </p:txBody>
      </p:sp>
    </p:spTree>
    <p:extLst>
      <p:ext uri="{BB962C8B-B14F-4D97-AF65-F5344CB8AC3E}">
        <p14:creationId xmlns:p14="http://schemas.microsoft.com/office/powerpoint/2010/main" val="332986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5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Lettertype, symbool, cirkel, Graphics&#10;&#10;Door AI gegenereerde inhoud is mogelijk onjuist.">
            <a:extLst>
              <a:ext uri="{FF2B5EF4-FFF2-40B4-BE49-F238E27FC236}">
                <a16:creationId xmlns:a16="http://schemas.microsoft.com/office/drawing/2014/main" id="{C76CEE31-FDAD-DFB2-F20F-EE840B6556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566" y="6155517"/>
            <a:ext cx="1731268" cy="502921"/>
          </a:xfrm>
          <a:prstGeom prst="rect">
            <a:avLst/>
          </a:prstGeom>
        </p:spPr>
      </p:pic>
      <p:pic>
        <p:nvPicPr>
          <p:cNvPr id="11" name="Afbeelding 10" descr="Afbeelding met Graphics, hart, rood&#10;&#10;Door AI gegenereerde inhoud is mogelijk onjuist.">
            <a:extLst>
              <a:ext uri="{FF2B5EF4-FFF2-40B4-BE49-F238E27FC236}">
                <a16:creationId xmlns:a16="http://schemas.microsoft.com/office/drawing/2014/main" id="{EFA3A09D-D002-986C-C752-06E00A0CAB6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937260">
            <a:off x="-1246949" y="-3601593"/>
            <a:ext cx="6228527" cy="7203186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A08D788-ED80-C812-F88E-22EEFA3CBB6E}"/>
              </a:ext>
            </a:extLst>
          </p:cNvPr>
          <p:cNvSpPr txBox="1"/>
          <p:nvPr/>
        </p:nvSpPr>
        <p:spPr>
          <a:xfrm>
            <a:off x="925416" y="991518"/>
            <a:ext cx="3602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EF5EF"/>
                </a:solidFill>
                <a:latin typeface="Gelica SemiBold" pitchFamily="50" charset="0"/>
              </a:rPr>
              <a:t>Planning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66F9119-9ABD-21C2-F344-2A6912A8E04D}"/>
              </a:ext>
            </a:extLst>
          </p:cNvPr>
          <p:cNvSpPr txBox="1"/>
          <p:nvPr/>
        </p:nvSpPr>
        <p:spPr>
          <a:xfrm>
            <a:off x="7319032" y="194062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solidFill>
                  <a:srgbClr val="C00000"/>
                </a:solidFill>
                <a:latin typeface="Consolas" panose="020B0609020204030204" pitchFamily="49" charset="0"/>
              </a:rPr>
              <a:t>Uw logo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03305E3-6390-BD90-A750-10A4A5B39A62}"/>
              </a:ext>
            </a:extLst>
          </p:cNvPr>
          <p:cNvSpPr txBox="1"/>
          <p:nvPr/>
        </p:nvSpPr>
        <p:spPr>
          <a:xfrm>
            <a:off x="6495823" y="1699404"/>
            <a:ext cx="54643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14:00	Welkom</a:t>
            </a:r>
          </a:p>
          <a:p>
            <a:endParaRPr lang="nl-NL" dirty="0">
              <a:solidFill>
                <a:schemeClr val="accent5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nl-NL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14:05	Introductie</a:t>
            </a:r>
          </a:p>
          <a:p>
            <a:endParaRPr lang="nl-NL" dirty="0">
              <a:solidFill>
                <a:schemeClr val="accent5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nl-NL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14:25	Zingeving</a:t>
            </a:r>
          </a:p>
          <a:p>
            <a:endParaRPr lang="nl-NL" dirty="0">
              <a:solidFill>
                <a:schemeClr val="accent5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nl-NL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14:50	Leuke activiteit</a:t>
            </a:r>
          </a:p>
          <a:p>
            <a:endParaRPr lang="nl-NL" dirty="0">
              <a:solidFill>
                <a:schemeClr val="accent5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nl-NL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15:10	Pauze</a:t>
            </a:r>
          </a:p>
          <a:p>
            <a:endParaRPr lang="nl-NL" dirty="0">
              <a:solidFill>
                <a:schemeClr val="accent5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nl-NL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15:20	Eenzaamheid</a:t>
            </a:r>
          </a:p>
          <a:p>
            <a:endParaRPr lang="nl-NL" dirty="0">
              <a:solidFill>
                <a:schemeClr val="accent5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nl-NL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15:50	Afsluiten</a:t>
            </a:r>
          </a:p>
          <a:p>
            <a:endParaRPr lang="nl-NL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01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B1BBA62-CAE0-3F3A-398D-60A2E0508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94193" cy="67423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A1714AC-21A9-0131-33C2-2828E35CA42C}"/>
              </a:ext>
            </a:extLst>
          </p:cNvPr>
          <p:cNvSpPr txBox="1"/>
          <p:nvPr/>
        </p:nvSpPr>
        <p:spPr>
          <a:xfrm>
            <a:off x="804379" y="1580997"/>
            <a:ext cx="58329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lica SemiBold" pitchFamily="50" charset="0"/>
                <a:ea typeface="+mn-ea"/>
                <a:cs typeface="+mn-cs"/>
              </a:rPr>
              <a:t>Aan welke woorden denkt u bij ‘zingeving’?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E38D5807-9CF5-8EA9-E77C-F5E56AAB7DB1}"/>
              </a:ext>
            </a:extLst>
          </p:cNvPr>
          <p:cNvSpPr txBox="1"/>
          <p:nvPr/>
        </p:nvSpPr>
        <p:spPr>
          <a:xfrm>
            <a:off x="7319032" y="194062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FEF5E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</p:spTree>
    <p:extLst>
      <p:ext uri="{BB962C8B-B14F-4D97-AF65-F5344CB8AC3E}">
        <p14:creationId xmlns:p14="http://schemas.microsoft.com/office/powerpoint/2010/main" val="31355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78E7BA-3295-75B6-6E49-34B348008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5A1C4B57-7B28-B808-00E5-1AD56C0BE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94193" cy="67423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24439F2A-E4C8-FF70-4422-C67916363BC3}"/>
              </a:ext>
            </a:extLst>
          </p:cNvPr>
          <p:cNvSpPr txBox="1"/>
          <p:nvPr/>
        </p:nvSpPr>
        <p:spPr>
          <a:xfrm>
            <a:off x="804379" y="1580997"/>
            <a:ext cx="583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lica SemiBold" pitchFamily="50" charset="0"/>
                <a:ea typeface="+mn-ea"/>
                <a:cs typeface="+mn-cs"/>
              </a:rPr>
              <a:t>Waar haalt u zingeving uit?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234C4F1-D416-3782-57F7-6C0044A1D4D2}"/>
              </a:ext>
            </a:extLst>
          </p:cNvPr>
          <p:cNvSpPr txBox="1"/>
          <p:nvPr/>
        </p:nvSpPr>
        <p:spPr>
          <a:xfrm>
            <a:off x="7319032" y="194062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FEF5E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</p:spTree>
    <p:extLst>
      <p:ext uri="{BB962C8B-B14F-4D97-AF65-F5344CB8AC3E}">
        <p14:creationId xmlns:p14="http://schemas.microsoft.com/office/powerpoint/2010/main" val="379384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5E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9AEC11-4A51-1FC3-131E-28140B0C0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Graphics, creativiteit, kunst, illustratie&#10;&#10;Door AI gegenereerde inhoud is mogelijk onjuist.">
            <a:extLst>
              <a:ext uri="{FF2B5EF4-FFF2-40B4-BE49-F238E27FC236}">
                <a16:creationId xmlns:a16="http://schemas.microsoft.com/office/drawing/2014/main" id="{B9A295BB-48E8-F5D0-0224-0C760C0BDB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0287">
            <a:off x="-116979" y="-1466526"/>
            <a:ext cx="11200881" cy="5418531"/>
          </a:xfrm>
          <a:prstGeom prst="rect">
            <a:avLst/>
          </a:prstGeom>
        </p:spPr>
      </p:pic>
      <p:pic>
        <p:nvPicPr>
          <p:cNvPr id="9" name="Afbeelding 8" descr="Afbeelding met Lettertype, symbool, cirkel, Graphics&#10;&#10;Door AI gegenereerde inhoud is mogelijk onjuist.">
            <a:extLst>
              <a:ext uri="{FF2B5EF4-FFF2-40B4-BE49-F238E27FC236}">
                <a16:creationId xmlns:a16="http://schemas.microsoft.com/office/drawing/2014/main" id="{9978C517-72BF-A00E-B841-A36C72374D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23" y="6233008"/>
            <a:ext cx="1731268" cy="502921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A2BBC6D-A05B-A937-8B71-D1BA9B253B86}"/>
              </a:ext>
            </a:extLst>
          </p:cNvPr>
          <p:cNvSpPr txBox="1"/>
          <p:nvPr/>
        </p:nvSpPr>
        <p:spPr>
          <a:xfrm>
            <a:off x="650930" y="1597637"/>
            <a:ext cx="44945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000" dirty="0">
                <a:solidFill>
                  <a:srgbClr val="C00000"/>
                </a:solidFill>
                <a:latin typeface="Gelica SemiBold" pitchFamily="50" charset="0"/>
              </a:rPr>
              <a:t>Wat is zingeving?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elica SemiBold" pitchFamily="50" charset="0"/>
              <a:ea typeface="+mn-ea"/>
              <a:cs typeface="+mn-cs"/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1005367-5D55-3589-2653-BB7FDDE885C2}"/>
              </a:ext>
            </a:extLst>
          </p:cNvPr>
          <p:cNvSpPr txBox="1"/>
          <p:nvPr/>
        </p:nvSpPr>
        <p:spPr>
          <a:xfrm>
            <a:off x="11342702" y="215719"/>
            <a:ext cx="849297" cy="587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C17488C-D8A5-B4AE-1AFA-AC235BE30E01}"/>
              </a:ext>
            </a:extLst>
          </p:cNvPr>
          <p:cNvSpPr txBox="1"/>
          <p:nvPr/>
        </p:nvSpPr>
        <p:spPr>
          <a:xfrm>
            <a:off x="849297" y="3740085"/>
            <a:ext cx="8082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74556"/>
                </a:solidFill>
                <a:latin typeface="Consolas" panose="020B0609020204030204" pitchFamily="49" charset="0"/>
              </a:rPr>
              <a:t>= zin in uw leven, de betekenis van de zin aan uw leven. U wilt dingen doen die voor u betekenisvol zijn.</a:t>
            </a:r>
          </a:p>
          <a:p>
            <a:endParaRPr lang="nl-NL" dirty="0">
              <a:solidFill>
                <a:srgbClr val="074556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3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5E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7A6959-3976-A7CB-1FDC-D3F49FE669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Graphics, creativiteit, kunst, illustratie&#10;&#10;Door AI gegenereerde inhoud is mogelijk onjuist.">
            <a:extLst>
              <a:ext uri="{FF2B5EF4-FFF2-40B4-BE49-F238E27FC236}">
                <a16:creationId xmlns:a16="http://schemas.microsoft.com/office/drawing/2014/main" id="{719B20DA-4309-2EEF-80C5-C563DD0C1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0287">
            <a:off x="-116979" y="-1466526"/>
            <a:ext cx="11200881" cy="5418531"/>
          </a:xfrm>
          <a:prstGeom prst="rect">
            <a:avLst/>
          </a:prstGeom>
        </p:spPr>
      </p:pic>
      <p:pic>
        <p:nvPicPr>
          <p:cNvPr id="9" name="Afbeelding 8" descr="Afbeelding met Lettertype, symbool, cirkel, Graphics&#10;&#10;Door AI gegenereerde inhoud is mogelijk onjuist.">
            <a:extLst>
              <a:ext uri="{FF2B5EF4-FFF2-40B4-BE49-F238E27FC236}">
                <a16:creationId xmlns:a16="http://schemas.microsoft.com/office/drawing/2014/main" id="{7CA03F50-389E-5217-9007-E4325B11C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23" y="6233008"/>
            <a:ext cx="1731268" cy="502921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9C06CCF4-E872-1A95-BA9A-D9BD0A12FC68}"/>
              </a:ext>
            </a:extLst>
          </p:cNvPr>
          <p:cNvSpPr txBox="1"/>
          <p:nvPr/>
        </p:nvSpPr>
        <p:spPr>
          <a:xfrm>
            <a:off x="650930" y="1597637"/>
            <a:ext cx="44945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nl-NL" sz="4000" dirty="0">
                <a:solidFill>
                  <a:srgbClr val="C00000"/>
                </a:solidFill>
                <a:latin typeface="Gelica SemiBold" pitchFamily="50" charset="0"/>
              </a:rPr>
              <a:t>Soorten zingeving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FAB36A9-B9D4-B874-46DD-35517CB5CBA1}"/>
              </a:ext>
            </a:extLst>
          </p:cNvPr>
          <p:cNvSpPr txBox="1"/>
          <p:nvPr/>
        </p:nvSpPr>
        <p:spPr>
          <a:xfrm>
            <a:off x="11342702" y="215719"/>
            <a:ext cx="849297" cy="587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074556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874C526-40A3-BBBA-093C-0B3974BD445D}"/>
              </a:ext>
            </a:extLst>
          </p:cNvPr>
          <p:cNvSpPr txBox="1"/>
          <p:nvPr/>
        </p:nvSpPr>
        <p:spPr>
          <a:xfrm>
            <a:off x="849297" y="3740085"/>
            <a:ext cx="5464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nl-NL" dirty="0">
                <a:solidFill>
                  <a:srgbClr val="074556"/>
                </a:solidFill>
                <a:latin typeface="Consolas" panose="020B0609020204030204" pitchFamily="49" charset="0"/>
              </a:rPr>
              <a:t>Alledaagse zingeving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nl-NL" dirty="0">
                <a:solidFill>
                  <a:srgbClr val="074556"/>
                </a:solidFill>
                <a:latin typeface="Consolas" panose="020B0609020204030204" pitchFamily="49" charset="0"/>
              </a:rPr>
              <a:t>Existentiële zingeving</a:t>
            </a:r>
          </a:p>
        </p:txBody>
      </p:sp>
    </p:spTree>
    <p:extLst>
      <p:ext uri="{BB962C8B-B14F-4D97-AF65-F5344CB8AC3E}">
        <p14:creationId xmlns:p14="http://schemas.microsoft.com/office/powerpoint/2010/main" val="2151307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B1BBA62-CAE0-3F3A-398D-60A2E0508B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94193" cy="67423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A1714AC-21A9-0131-33C2-2828E35CA42C}"/>
              </a:ext>
            </a:extLst>
          </p:cNvPr>
          <p:cNvSpPr txBox="1"/>
          <p:nvPr/>
        </p:nvSpPr>
        <p:spPr>
          <a:xfrm>
            <a:off x="2147465" y="852405"/>
            <a:ext cx="5832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C00000"/>
                </a:solidFill>
                <a:latin typeface="Gelica SemiBold" pitchFamily="50" charset="0"/>
              </a:rPr>
              <a:t>Video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E38D5807-9CF5-8EA9-E77C-F5E56AAB7DB1}"/>
              </a:ext>
            </a:extLst>
          </p:cNvPr>
          <p:cNvSpPr txBox="1"/>
          <p:nvPr/>
        </p:nvSpPr>
        <p:spPr>
          <a:xfrm>
            <a:off x="7319032" y="194062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solidFill>
                  <a:srgbClr val="FEF5EF"/>
                </a:solidFill>
                <a:latin typeface="Consolas" panose="020B0609020204030204" pitchFamily="49" charset="0"/>
              </a:rPr>
              <a:t>Uw logo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A8C2932-5EE9-4176-6319-2F04AAC7B6AD}"/>
              </a:ext>
            </a:extLst>
          </p:cNvPr>
          <p:cNvSpPr txBox="1"/>
          <p:nvPr/>
        </p:nvSpPr>
        <p:spPr>
          <a:xfrm>
            <a:off x="4642986" y="5743985"/>
            <a:ext cx="46955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100" dirty="0">
                <a:solidFill>
                  <a:srgbClr val="FEF5EF"/>
                </a:solidFill>
                <a:latin typeface="Consolas" panose="020B0609020204030204" pitchFamily="49" charset="0"/>
              </a:rPr>
              <a:t>(Michael Peters (</a:t>
            </a:r>
            <a:r>
              <a:rPr lang="nl-NL" sz="1100" dirty="0" err="1">
                <a:solidFill>
                  <a:srgbClr val="FEF5EF"/>
                </a:solidFill>
                <a:latin typeface="Consolas" panose="020B0609020204030204" pitchFamily="49" charset="0"/>
              </a:rPr>
              <a:t>Mich</a:t>
            </a:r>
            <a:r>
              <a:rPr lang="nl-NL" sz="1100" dirty="0">
                <a:solidFill>
                  <a:srgbClr val="FEF5EF"/>
                </a:solidFill>
                <a:latin typeface="Consolas" panose="020B0609020204030204" pitchFamily="49" charset="0"/>
              </a:rPr>
              <a:t>), 2020)</a:t>
            </a:r>
          </a:p>
        </p:txBody>
      </p:sp>
      <p:pic>
        <p:nvPicPr>
          <p:cNvPr id="3" name="Onlinemedia 15" title="Een bizar maar fantastisch en inspirerend filmpje">
            <a:hlinkClick r:id="" action="ppaction://media"/>
            <a:extLst>
              <a:ext uri="{FF2B5EF4-FFF2-40B4-BE49-F238E27FC236}">
                <a16:creationId xmlns:a16="http://schemas.microsoft.com/office/drawing/2014/main" id="{3FE0FB7C-42C7-6515-3D15-FDD8375A740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47465" y="1560291"/>
            <a:ext cx="7191088" cy="406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1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5E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1137A9-251C-85D0-CC9C-D91A9661A4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kstvak 19">
            <a:extLst>
              <a:ext uri="{FF2B5EF4-FFF2-40B4-BE49-F238E27FC236}">
                <a16:creationId xmlns:a16="http://schemas.microsoft.com/office/drawing/2014/main" id="{1220720C-5D59-382E-FE44-EE9D5C50BFD0}"/>
              </a:ext>
            </a:extLst>
          </p:cNvPr>
          <p:cNvSpPr txBox="1"/>
          <p:nvPr/>
        </p:nvSpPr>
        <p:spPr>
          <a:xfrm>
            <a:off x="7319032" y="194062"/>
            <a:ext cx="469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Uw logo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FE26D05E-F331-9C5C-B016-839079F73B61}"/>
              </a:ext>
            </a:extLst>
          </p:cNvPr>
          <p:cNvSpPr txBox="1"/>
          <p:nvPr/>
        </p:nvSpPr>
        <p:spPr>
          <a:xfrm>
            <a:off x="717871" y="632188"/>
            <a:ext cx="44945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lica SemiBold" pitchFamily="50" charset="0"/>
                <a:ea typeface="+mn-ea"/>
                <a:cs typeface="+mn-cs"/>
              </a:rPr>
              <a:t>Veerkracht</a:t>
            </a:r>
            <a:endParaRPr kumimoji="0" lang="nl-NL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elica SemiBold" pitchFamily="50" charset="0"/>
              <a:ea typeface="+mn-ea"/>
              <a:cs typeface="+mn-cs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8D10BF0-F53B-0152-6C13-EBA17E20C2B5}"/>
              </a:ext>
            </a:extLst>
          </p:cNvPr>
          <p:cNvSpPr txBox="1"/>
          <p:nvPr/>
        </p:nvSpPr>
        <p:spPr>
          <a:xfrm>
            <a:off x="1093514" y="2648633"/>
            <a:ext cx="10377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NL" sz="2400" b="1" dirty="0">
                <a:solidFill>
                  <a:srgbClr val="074556"/>
                </a:solidFill>
                <a:latin typeface="Consolas" panose="020B0609020204030204" pitchFamily="49" charset="0"/>
              </a:rPr>
              <a:t>‘DE KRACHT VAN LICHAAM EN GEEST OM ZICH SNEL TE HERSTELLEN’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DB18B15-783A-8FC0-EEC9-82E915CE8056}"/>
              </a:ext>
            </a:extLst>
          </p:cNvPr>
          <p:cNvSpPr txBox="1"/>
          <p:nvPr/>
        </p:nvSpPr>
        <p:spPr>
          <a:xfrm>
            <a:off x="1274890" y="3163703"/>
            <a:ext cx="9642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nl-NL" sz="1600" dirty="0">
                <a:solidFill>
                  <a:srgbClr val="074556"/>
                </a:solidFill>
                <a:latin typeface="Consolas" panose="020B0609020204030204" pitchFamily="49" charset="0"/>
              </a:rPr>
              <a:t>Hoe dacht u en droomde u vroeger over goed ouder worden? Hoe is de werkelijkheid nu? Zoals u droomde en wenste?</a:t>
            </a:r>
          </a:p>
        </p:txBody>
      </p:sp>
    </p:spTree>
    <p:extLst>
      <p:ext uri="{BB962C8B-B14F-4D97-AF65-F5344CB8AC3E}">
        <p14:creationId xmlns:p14="http://schemas.microsoft.com/office/powerpoint/2010/main" val="2371584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DB15F0-27F7-0DCF-D83F-3E101C8E78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chermopname, Graphics, grafische vormgeving, ontwerp&#10;&#10;Door AI gegenereerde inhoud is mogelijk onjuist.">
            <a:extLst>
              <a:ext uri="{FF2B5EF4-FFF2-40B4-BE49-F238E27FC236}">
                <a16:creationId xmlns:a16="http://schemas.microsoft.com/office/drawing/2014/main" id="{CB1EA55B-B65E-6B2F-D1D2-EC4E6282205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7687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C5001BCB-489D-AE3D-724D-A239DD0FCD8A}"/>
              </a:ext>
            </a:extLst>
          </p:cNvPr>
          <p:cNvSpPr txBox="1"/>
          <p:nvPr/>
        </p:nvSpPr>
        <p:spPr>
          <a:xfrm>
            <a:off x="682276" y="2372329"/>
            <a:ext cx="7107851" cy="54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nl-NL" sz="3600" dirty="0">
                <a:solidFill>
                  <a:srgbClr val="C00000"/>
                </a:solidFill>
                <a:latin typeface="Gelica SemiBold" pitchFamily="50" charset="0"/>
              </a:rPr>
              <a:t>[Voeg hier de interessante factor toe] 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BA060FA-A339-5916-6846-0602415A7926}"/>
              </a:ext>
            </a:extLst>
          </p:cNvPr>
          <p:cNvSpPr txBox="1"/>
          <p:nvPr/>
        </p:nvSpPr>
        <p:spPr>
          <a:xfrm>
            <a:off x="10846417" y="193517"/>
            <a:ext cx="1115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Consolas" panose="020B0609020204030204" pitchFamily="49" charset="0"/>
              </a:rPr>
              <a:t>Uw logo</a:t>
            </a:r>
          </a:p>
        </p:txBody>
      </p:sp>
    </p:spTree>
    <p:extLst>
      <p:ext uri="{BB962C8B-B14F-4D97-AF65-F5344CB8AC3E}">
        <p14:creationId xmlns:p14="http://schemas.microsoft.com/office/powerpoint/2010/main" val="17572186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45008EED3B6D469C950275FB9573BD" ma:contentTypeVersion="16" ma:contentTypeDescription="Een nieuw document maken." ma:contentTypeScope="" ma:versionID="f31fed6ec5b7b474e54405fe5b019e81">
  <xsd:schema xmlns:xsd="http://www.w3.org/2001/XMLSchema" xmlns:xs="http://www.w3.org/2001/XMLSchema" xmlns:p="http://schemas.microsoft.com/office/2006/metadata/properties" xmlns:ns2="23703fb7-1dd0-4bd1-a10e-cdc6897e4ed2" xmlns:ns3="5c3a9949-76f0-4ca6-8bf6-c18fbed1062f" targetNamespace="http://schemas.microsoft.com/office/2006/metadata/properties" ma:root="true" ma:fieldsID="039138bab366cf9e5843ab9ead8c96e8" ns2:_="" ns3:_="">
    <xsd:import namespace="23703fb7-1dd0-4bd1-a10e-cdc6897e4ed2"/>
    <xsd:import namespace="5c3a9949-76f0-4ca6-8bf6-c18fbed106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LengthInSeconds" minOccurs="0"/>
                <xsd:element ref="ns2:MediaServiceBillingMetadata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703fb7-1dd0-4bd1-a10e-cdc6897e4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3c0aa68d-9e68-4059-ad82-fcc8655c64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a9949-76f0-4ca6-8bf6-c18fbed1062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2f65023-37d2-4929-94fa-1e72f2225098}" ma:internalName="TaxCatchAll" ma:showField="CatchAllData" ma:web="5c3a9949-76f0-4ca6-8bf6-c18fbed106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3a9949-76f0-4ca6-8bf6-c18fbed1062f" xsi:nil="true"/>
    <lcf76f155ced4ddcb4097134ff3c332f xmlns="23703fb7-1dd0-4bd1-a10e-cdc6897e4ed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0E249AC-157F-49CB-B2DA-117D565E37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703fb7-1dd0-4bd1-a10e-cdc6897e4ed2"/>
    <ds:schemaRef ds:uri="5c3a9949-76f0-4ca6-8bf6-c18fbed106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4D1BCE-A02B-4FFA-90A1-992678053C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142FF5-6AB8-4469-B894-A8295E0F6CF2}">
  <ds:schemaRefs>
    <ds:schemaRef ds:uri="5c3a9949-76f0-4ca6-8bf6-c18fbed1062f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23703fb7-1dd0-4bd1-a10e-cdc6897e4ed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345</Words>
  <Application>Microsoft Office PowerPoint</Application>
  <PresentationFormat>Breedbeeld</PresentationFormat>
  <Paragraphs>73</Paragraphs>
  <Slides>16</Slides>
  <Notes>0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Fleur Meekenkamp</dc:creator>
  <cp:lastModifiedBy>Anne De Groote</cp:lastModifiedBy>
  <cp:revision>3</cp:revision>
  <dcterms:created xsi:type="dcterms:W3CDTF">2025-06-17T11:35:02Z</dcterms:created>
  <dcterms:modified xsi:type="dcterms:W3CDTF">2025-09-04T12:19:02Z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0x010100D045008EED3B6D469C950275FB9573BD</vt:lpwstr>
  </property>
  <property fmtid="{D5CDD505-2E9C-101B-9397-08002B2CF9AE}" pid="3" name="MediaServiceImageTags">
    <vt:lpwstr/>
  </property>
</Properties>
</file>