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60" r:id="rId6"/>
    <p:sldId id="273" r:id="rId7"/>
    <p:sldId id="274" r:id="rId8"/>
    <p:sldId id="259" r:id="rId9"/>
    <p:sldId id="281" r:id="rId10"/>
    <p:sldId id="275" r:id="rId11"/>
    <p:sldId id="28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0" r:id="rId21"/>
    <p:sldId id="282" r:id="rId22"/>
    <p:sldId id="278" r:id="rId23"/>
  </p:sldIdLst>
  <p:sldSz cx="18288000" cy="10287000"/>
  <p:notesSz cx="6858000" cy="9144000"/>
  <p:embeddedFontLst>
    <p:embeddedFont>
      <p:font typeface="Inter 1" panose="020B0604020202020204" charset="0"/>
      <p:regular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  <p:embeddedFont>
      <p:font typeface="Montserrat Bold" panose="00000800000000000000" charset="0"/>
      <p:regular r:id="rId29"/>
      <p:bold r:id="rId30"/>
    </p:embeddedFont>
    <p:embeddedFont>
      <p:font typeface="Montserrat Classic Bold" panose="020B0604020202020204" charset="0"/>
      <p:regular r:id="rId31"/>
    </p:embeddedFont>
    <p:embeddedFont>
      <p:font typeface="Montserrat Italics" panose="020B0604020202020204" charset="0"/>
      <p:regular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Open Sans 1 Bold" panose="020B0604020202020204" charset="0"/>
      <p:regular r:id="rId37"/>
    </p:embeddedFont>
    <p:embeddedFont>
      <p:font typeface="Open Sans 3" panose="020B0604020202020204" charset="0"/>
      <p:regular r:id="rId38"/>
    </p:embeddedFont>
    <p:embeddedFont>
      <p:font typeface="Open Sans Bold Bold" panose="020B0604020202020204" charset="0"/>
      <p:regular r:id="rId39"/>
    </p:embeddedFont>
    <p:embeddedFont>
      <p:font typeface="Rosario Bold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13EC92-98FC-C175-E62E-1F047EB5EF00}" name="Renee Seuren" initials="RS" userId="S::r.seuren@samentwente.nl::633b210b-255b-4674-9115-26098ca41e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F37630-4F73-43AC-84C6-A749FD99A17D}" v="2" dt="2024-03-20T13:41:32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8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47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 Groote" userId="83f00fe3-6dac-4fb8-816b-873fad3d427e" providerId="ADAL" clId="{35F37630-4F73-43AC-84C6-A749FD99A17D}"/>
    <pc:docChg chg="custSel modSld">
      <pc:chgData name="Anne De Groote" userId="83f00fe3-6dac-4fb8-816b-873fad3d427e" providerId="ADAL" clId="{35F37630-4F73-43AC-84C6-A749FD99A17D}" dt="2024-03-20T13:51:19.081" v="15" actId="20577"/>
      <pc:docMkLst>
        <pc:docMk/>
      </pc:docMkLst>
      <pc:sldChg chg="modSp mod">
        <pc:chgData name="Anne De Groote" userId="83f00fe3-6dac-4fb8-816b-873fad3d427e" providerId="ADAL" clId="{35F37630-4F73-43AC-84C6-A749FD99A17D}" dt="2024-03-20T13:51:19.081" v="15" actId="20577"/>
        <pc:sldMkLst>
          <pc:docMk/>
          <pc:sldMk cId="0" sldId="256"/>
        </pc:sldMkLst>
        <pc:spChg chg="mod">
          <ac:chgData name="Anne De Groote" userId="83f00fe3-6dac-4fb8-816b-873fad3d427e" providerId="ADAL" clId="{35F37630-4F73-43AC-84C6-A749FD99A17D}" dt="2024-03-20T13:51:19.081" v="15" actId="20577"/>
          <ac:spMkLst>
            <pc:docMk/>
            <pc:sldMk cId="0" sldId="256"/>
            <ac:spMk id="4" creationId="{DD409744-8528-8A8C-330C-FADD11E18997}"/>
          </ac:spMkLst>
        </pc:spChg>
      </pc:sldChg>
      <pc:sldChg chg="addSp delSp modSp mod delAnim modAnim">
        <pc:chgData name="Anne De Groote" userId="83f00fe3-6dac-4fb8-816b-873fad3d427e" providerId="ADAL" clId="{35F37630-4F73-43AC-84C6-A749FD99A17D}" dt="2024-03-20T13:41:33.928" v="10" actId="1076"/>
        <pc:sldMkLst>
          <pc:docMk/>
          <pc:sldMk cId="0" sldId="260"/>
        </pc:sldMkLst>
        <pc:spChg chg="add mod">
          <ac:chgData name="Anne De Groote" userId="83f00fe3-6dac-4fb8-816b-873fad3d427e" providerId="ADAL" clId="{35F37630-4F73-43AC-84C6-A749FD99A17D}" dt="2024-03-20T13:41:33.928" v="10" actId="1076"/>
          <ac:spMkLst>
            <pc:docMk/>
            <pc:sldMk cId="0" sldId="260"/>
            <ac:spMk id="2" creationId="{69382A2F-7126-8EDD-4F35-1BE23ACC7E3B}"/>
          </ac:spMkLst>
        </pc:spChg>
        <pc:spChg chg="add del">
          <ac:chgData name="Anne De Groote" userId="83f00fe3-6dac-4fb8-816b-873fad3d427e" providerId="ADAL" clId="{35F37630-4F73-43AC-84C6-A749FD99A17D}" dt="2024-03-20T13:36:29.926" v="2" actId="478"/>
          <ac:spMkLst>
            <pc:docMk/>
            <pc:sldMk cId="0" sldId="260"/>
            <ac:spMk id="4" creationId="{F2BB2E6B-0A7D-5FB3-24E7-77031FDC25E8}"/>
          </ac:spMkLst>
        </pc:spChg>
        <pc:picChg chg="add mod">
          <ac:chgData name="Anne De Groote" userId="83f00fe3-6dac-4fb8-816b-873fad3d427e" providerId="ADAL" clId="{35F37630-4F73-43AC-84C6-A749FD99A17D}" dt="2024-03-20T13:37:08.866" v="8" actId="1076"/>
          <ac:picMkLst>
            <pc:docMk/>
            <pc:sldMk cId="0" sldId="260"/>
            <ac:picMk id="5" creationId="{29ACCC93-0CD4-D836-37CD-3CBF826E30E8}"/>
          </ac:picMkLst>
        </pc:picChg>
        <pc:picChg chg="del">
          <ac:chgData name="Anne De Groote" userId="83f00fe3-6dac-4fb8-816b-873fad3d427e" providerId="ADAL" clId="{35F37630-4F73-43AC-84C6-A749FD99A17D}" dt="2024-03-20T13:36:27.596" v="0" actId="478"/>
          <ac:picMkLst>
            <pc:docMk/>
            <pc:sldMk cId="0" sldId="260"/>
            <ac:picMk id="17" creationId="{A487CA12-7C58-1AE8-6F39-EB05910B821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4.png"/><Relationship Id="rId7" Type="http://schemas.openxmlformats.org/officeDocument/2006/relationships/image" Target="../media/image22.sv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_SbTACva3o?feature=oembed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j4DNlnvi_0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8.sv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14.sv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453258" y="-23964"/>
            <a:ext cx="9834742" cy="10310964"/>
          </a:xfrm>
          <a:custGeom>
            <a:avLst/>
            <a:gdLst/>
            <a:ahLst/>
            <a:cxnLst/>
            <a:rect l="l" t="t" r="r" b="b"/>
            <a:pathLst>
              <a:path w="10613216" h="10580450">
                <a:moveTo>
                  <a:pt x="0" y="0"/>
                </a:moveTo>
                <a:lnTo>
                  <a:pt x="10613216" y="0"/>
                </a:lnTo>
                <a:lnTo>
                  <a:pt x="10613216" y="10580450"/>
                </a:lnTo>
                <a:lnTo>
                  <a:pt x="0" y="105804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829" t="-4965" r="-84942" b="-7575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5291" y="6478192"/>
            <a:ext cx="7586371" cy="1002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99"/>
              </a:lnSpc>
            </a:pPr>
            <a:r>
              <a:rPr lang="en-US" sz="1599" spc="243" dirty="0">
                <a:solidFill>
                  <a:srgbClr val="000000"/>
                </a:solidFill>
                <a:latin typeface="Open Sans 1 Bold"/>
              </a:rPr>
              <a:t>LUKT HET U OM GENOEG TE BEWEGEN?</a:t>
            </a:r>
          </a:p>
          <a:p>
            <a:pPr>
              <a:lnSpc>
                <a:spcPts val="1599"/>
              </a:lnSpc>
            </a:pPr>
            <a:r>
              <a:rPr lang="en-US" sz="1599" spc="243" dirty="0">
                <a:solidFill>
                  <a:srgbClr val="000000"/>
                </a:solidFill>
                <a:latin typeface="Open Sans 1 Bold"/>
              </a:rPr>
              <a:t> </a:t>
            </a:r>
          </a:p>
          <a:p>
            <a:pPr>
              <a:lnSpc>
                <a:spcPts val="1599"/>
              </a:lnSpc>
            </a:pPr>
            <a:r>
              <a:rPr lang="en-US" sz="1599" spc="243" dirty="0">
                <a:solidFill>
                  <a:srgbClr val="000000"/>
                </a:solidFill>
                <a:latin typeface="Open Sans 1 Bold"/>
              </a:rPr>
              <a:t>HEEFT U INSPIRATIE NODIG VOOR KOKEN? </a:t>
            </a:r>
          </a:p>
          <a:p>
            <a:pPr>
              <a:lnSpc>
                <a:spcPts val="1599"/>
              </a:lnSpc>
            </a:pPr>
            <a:endParaRPr lang="en-US" sz="1599" spc="243" dirty="0">
              <a:solidFill>
                <a:srgbClr val="000000"/>
              </a:solidFill>
              <a:latin typeface="Open Sans 1 Bold"/>
            </a:endParaRPr>
          </a:p>
          <a:p>
            <a:pPr>
              <a:lnSpc>
                <a:spcPts val="1599"/>
              </a:lnSpc>
              <a:spcBef>
                <a:spcPct val="0"/>
              </a:spcBef>
            </a:pPr>
            <a:endParaRPr lang="en-US" sz="1599" spc="243" dirty="0">
              <a:solidFill>
                <a:srgbClr val="000000"/>
              </a:solidFill>
              <a:latin typeface="Open Sans 1 Bold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07881E14-74B7-DBE8-2B11-DE00D0E677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4779094" y="2693486"/>
            <a:ext cx="10310965" cy="4876061"/>
          </a:xfrm>
          <a:custGeom>
            <a:avLst/>
            <a:gdLst/>
            <a:ahLst/>
            <a:cxnLst/>
            <a:rect l="l" t="t" r="r" b="b"/>
            <a:pathLst>
              <a:path w="10991121" h="4876061">
                <a:moveTo>
                  <a:pt x="0" y="0"/>
                </a:moveTo>
                <a:lnTo>
                  <a:pt x="10991121" y="0"/>
                </a:lnTo>
                <a:lnTo>
                  <a:pt x="10991121" y="4876062"/>
                </a:lnTo>
                <a:lnTo>
                  <a:pt x="0" y="48760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A4C4A536-D9B4-93F8-FD71-77C531F5293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3000" y="886634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 dirty="0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75291" y="4021720"/>
            <a:ext cx="9259286" cy="2235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720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Open Sans Bold Bold"/>
              </a:rPr>
              <a:t>BEWEGEND OUDER WORDEN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D409744-8528-8A8C-330C-FADD11E18997}"/>
              </a:ext>
            </a:extLst>
          </p:cNvPr>
          <p:cNvSpPr txBox="1"/>
          <p:nvPr/>
        </p:nvSpPr>
        <p:spPr>
          <a:xfrm>
            <a:off x="228600" y="9725094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i="1" dirty="0"/>
              <a:t>Versie </a:t>
            </a:r>
            <a:r>
              <a:rPr lang="nl-NL" i="1"/>
              <a:t>1.1 Maart </a:t>
            </a:r>
            <a:r>
              <a:rPr lang="nl-NL" i="1" dirty="0"/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06393" y="30605"/>
            <a:ext cx="11549936" cy="9478492"/>
          </a:xfrm>
          <a:custGeom>
            <a:avLst/>
            <a:gdLst/>
            <a:ahLst/>
            <a:cxnLst/>
            <a:rect l="l" t="t" r="r" b="b"/>
            <a:pathLst>
              <a:path w="11549936" h="9478492">
                <a:moveTo>
                  <a:pt x="0" y="0"/>
                </a:moveTo>
                <a:lnTo>
                  <a:pt x="11549936" y="0"/>
                </a:lnTo>
                <a:lnTo>
                  <a:pt x="11549936" y="9478492"/>
                </a:lnTo>
                <a:lnTo>
                  <a:pt x="0" y="94784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686" b="-1686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8582" y="4872559"/>
            <a:ext cx="996230" cy="1243345"/>
          </a:xfrm>
          <a:custGeom>
            <a:avLst/>
            <a:gdLst/>
            <a:ahLst/>
            <a:cxnLst/>
            <a:rect l="l" t="t" r="r" b="b"/>
            <a:pathLst>
              <a:path w="996230" h="1243345">
                <a:moveTo>
                  <a:pt x="0" y="0"/>
                </a:moveTo>
                <a:lnTo>
                  <a:pt x="996230" y="0"/>
                </a:lnTo>
                <a:lnTo>
                  <a:pt x="996230" y="1243345"/>
                </a:lnTo>
                <a:lnTo>
                  <a:pt x="0" y="12433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1265394" y="3804512"/>
            <a:ext cx="3770256" cy="907296"/>
            <a:chOff x="0" y="0"/>
            <a:chExt cx="5027008" cy="1209728"/>
          </a:xfrm>
        </p:grpSpPr>
        <p:sp>
          <p:nvSpPr>
            <p:cNvPr id="13" name="TextBox 1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027008" cy="790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04"/>
                </a:lnSpc>
              </a:pPr>
              <a:r>
                <a:rPr lang="en-US" sz="3920" dirty="0" err="1">
                  <a:solidFill>
                    <a:srgbClr val="000000"/>
                  </a:solidFill>
                  <a:latin typeface="Rosario Bold"/>
                </a:rPr>
                <a:t>Beweegrichtlijnen</a:t>
              </a:r>
              <a:endParaRPr lang="en-US" sz="3920" dirty="0">
                <a:solidFill>
                  <a:srgbClr val="000000"/>
                </a:solidFill>
                <a:latin typeface="Rosario Bold"/>
              </a:endParaRPr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875687"/>
              <a:ext cx="5027008" cy="3341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352"/>
                </a:lnSpc>
              </a:pPr>
              <a:endParaRPr/>
            </a:p>
          </p:txBody>
        </p:sp>
      </p:grpSp>
      <p:sp>
        <p:nvSpPr>
          <p:cNvPr id="15" name="AutoShape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57958" y="4457547"/>
            <a:ext cx="3385127" cy="0"/>
          </a:xfrm>
          <a:prstGeom prst="line">
            <a:avLst/>
          </a:prstGeom>
          <a:ln w="1905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895620E4-F7BB-376B-0DF6-A47ABE2163F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9387451"/>
            <a:ext cx="18288000" cy="899549"/>
            <a:chOff x="0" y="0"/>
            <a:chExt cx="6902367" cy="97192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B166BC4D-46C7-A16D-8589-B658CFD288F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AF431348-7D9C-2E28-6B55-E1612ACB957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3">
            <a:extLst>
              <a:ext uri="{FF2B5EF4-FFF2-40B4-BE49-F238E27FC236}">
                <a16:creationId xmlns:a16="http://schemas.microsoft.com/office/drawing/2014/main" id="{D8973DFD-076B-DA95-2C84-90B631194F9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3000" y="886634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 dirty="0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pic>
        <p:nvPicPr>
          <p:cNvPr id="5" name="Onlinemedia 4" title="De Beweegrichtlijnen">
            <a:hlinkClick r:id="" action="ppaction://media"/>
            <a:extLst>
              <a:ext uri="{FF2B5EF4-FFF2-40B4-BE49-F238E27FC236}">
                <a16:creationId xmlns:a16="http://schemas.microsoft.com/office/drawing/2014/main" id="{B9DE8C42-F231-AB64-FF68-70389206C5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814812" y="6404918"/>
            <a:ext cx="4823988" cy="2725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5500751" y="1001770"/>
            <a:ext cx="7692660" cy="1851280"/>
            <a:chOff x="0" y="0"/>
            <a:chExt cx="10256881" cy="2468373"/>
          </a:xfrm>
        </p:grpSpPr>
        <p:sp>
          <p:nvSpPr>
            <p:cNvPr id="3" name="TextBox 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9525"/>
              <a:ext cx="10256881" cy="160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99"/>
                </a:lnSpc>
              </a:pPr>
              <a:r>
                <a:rPr lang="en-US" sz="7999">
                  <a:solidFill>
                    <a:srgbClr val="000000"/>
                  </a:solidFill>
                  <a:latin typeface="Rosario Bold"/>
                </a:rPr>
                <a:t>Tips</a:t>
              </a: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90656"/>
              <a:ext cx="10256881" cy="677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  <p:sp>
        <p:nvSpPr>
          <p:cNvPr id="5" name="Auto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90570" y="2375470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40151" y="3523323"/>
            <a:ext cx="3781649" cy="3765892"/>
          </a:xfrm>
          <a:custGeom>
            <a:avLst/>
            <a:gdLst/>
            <a:ahLst/>
            <a:cxnLst/>
            <a:rect l="l" t="t" r="r" b="b"/>
            <a:pathLst>
              <a:path w="3781649" h="3765892">
                <a:moveTo>
                  <a:pt x="0" y="0"/>
                </a:moveTo>
                <a:lnTo>
                  <a:pt x="3781650" y="0"/>
                </a:lnTo>
                <a:lnTo>
                  <a:pt x="3781650" y="3765893"/>
                </a:lnTo>
                <a:lnTo>
                  <a:pt x="0" y="37658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7887528" y="3291401"/>
            <a:ext cx="7636933" cy="1075267"/>
            <a:chOff x="0" y="0"/>
            <a:chExt cx="2011373" cy="283198"/>
          </a:xfrm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11373" cy="283198"/>
            </a:xfrm>
            <a:custGeom>
              <a:avLst/>
              <a:gdLst/>
              <a:ahLst/>
              <a:cxnLst/>
              <a:rect l="l" t="t" r="r" b="b"/>
              <a:pathLst>
                <a:path w="2011373" h="283198">
                  <a:moveTo>
                    <a:pt x="0" y="0"/>
                  </a:moveTo>
                  <a:lnTo>
                    <a:pt x="2011373" y="0"/>
                  </a:lnTo>
                  <a:lnTo>
                    <a:pt x="2011373" y="283198"/>
                  </a:lnTo>
                  <a:lnTo>
                    <a:pt x="0" y="283198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0"/>
              <a:ext cx="2011373" cy="473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87730" y="3408876"/>
            <a:ext cx="6622796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3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Vaste</a:t>
            </a:r>
            <a:r>
              <a:rPr lang="en-US" sz="3000" b="1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momenten</a:t>
            </a:r>
            <a:r>
              <a:rPr lang="en-US" sz="3000" b="1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</a:t>
            </a:r>
            <a:r>
              <a:rPr lang="en-US" sz="3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bewegen</a:t>
            </a:r>
            <a:endParaRPr lang="en-US" sz="3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7" name="Group 17"/>
          <p:cNvGrpSpPr>
            <a:grpSpLocks noGrp="1" noUngrp="1" noRot="1" noMove="1" noResize="1"/>
          </p:cNvGrpSpPr>
          <p:nvPr/>
        </p:nvGrpSpPr>
        <p:grpSpPr>
          <a:xfrm>
            <a:off x="7887528" y="4480968"/>
            <a:ext cx="7636933" cy="1075267"/>
            <a:chOff x="0" y="0"/>
            <a:chExt cx="2011373" cy="283198"/>
          </a:xfrm>
        </p:grpSpPr>
        <p:sp>
          <p:nvSpPr>
            <p:cNvPr id="18" name="Freeform 1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11373" cy="283198"/>
            </a:xfrm>
            <a:custGeom>
              <a:avLst/>
              <a:gdLst/>
              <a:ahLst/>
              <a:cxnLst/>
              <a:rect l="l" t="t" r="r" b="b"/>
              <a:pathLst>
                <a:path w="2011373" h="283198">
                  <a:moveTo>
                    <a:pt x="0" y="0"/>
                  </a:moveTo>
                  <a:lnTo>
                    <a:pt x="2011373" y="0"/>
                  </a:lnTo>
                  <a:lnTo>
                    <a:pt x="2011373" y="283198"/>
                  </a:lnTo>
                  <a:lnTo>
                    <a:pt x="0" y="283198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TextBox 1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0"/>
              <a:ext cx="2011373" cy="473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sp>
        <p:nvSpPr>
          <p:cNvPr id="20" name="TextBox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87730" y="4561401"/>
            <a:ext cx="6305296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3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Hakkenteen</a:t>
            </a:r>
            <a:endParaRPr lang="en-US" sz="3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1" name="Group 21"/>
          <p:cNvGrpSpPr>
            <a:grpSpLocks noGrp="1" noUngrp="1" noRot="1" noMove="1" noResize="1"/>
          </p:cNvGrpSpPr>
          <p:nvPr/>
        </p:nvGrpSpPr>
        <p:grpSpPr>
          <a:xfrm>
            <a:off x="7887528" y="5682726"/>
            <a:ext cx="7636933" cy="1075267"/>
            <a:chOff x="0" y="0"/>
            <a:chExt cx="2011373" cy="283198"/>
          </a:xfrm>
        </p:grpSpPr>
        <p:sp>
          <p:nvSpPr>
            <p:cNvPr id="22" name="Freeform 2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11373" cy="283198"/>
            </a:xfrm>
            <a:custGeom>
              <a:avLst/>
              <a:gdLst/>
              <a:ahLst/>
              <a:cxnLst/>
              <a:rect l="l" t="t" r="r" b="b"/>
              <a:pathLst>
                <a:path w="2011373" h="283198">
                  <a:moveTo>
                    <a:pt x="0" y="0"/>
                  </a:moveTo>
                  <a:lnTo>
                    <a:pt x="2011373" y="0"/>
                  </a:lnTo>
                  <a:lnTo>
                    <a:pt x="2011373" y="283198"/>
                  </a:lnTo>
                  <a:lnTo>
                    <a:pt x="0" y="283198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TextBox 2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0"/>
              <a:ext cx="2011373" cy="473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sp>
        <p:nvSpPr>
          <p:cNvPr id="24" name="TextBox 2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487730" y="5763159"/>
            <a:ext cx="6473363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3000" dirty="0" err="1">
                <a:solidFill>
                  <a:srgbClr val="FFFFFF"/>
                </a:solidFill>
                <a:latin typeface="Montserrat Bold"/>
              </a:rPr>
              <a:t>Een</a:t>
            </a:r>
            <a:r>
              <a:rPr lang="en-US" sz="30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stoelfiets</a:t>
            </a:r>
            <a:endParaRPr lang="en-US" sz="3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5" name="Group 25"/>
          <p:cNvGrpSpPr>
            <a:grpSpLocks noGrp="1" noUngrp="1" noRot="1" noMove="1" noResize="1"/>
          </p:cNvGrpSpPr>
          <p:nvPr/>
        </p:nvGrpSpPr>
        <p:grpSpPr>
          <a:xfrm>
            <a:off x="7887528" y="6978231"/>
            <a:ext cx="7636933" cy="1075267"/>
            <a:chOff x="0" y="0"/>
            <a:chExt cx="2011373" cy="283198"/>
          </a:xfrm>
        </p:grpSpPr>
        <p:sp>
          <p:nvSpPr>
            <p:cNvPr id="26" name="Freeform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011373" cy="283198"/>
            </a:xfrm>
            <a:custGeom>
              <a:avLst/>
              <a:gdLst/>
              <a:ahLst/>
              <a:cxnLst/>
              <a:rect l="l" t="t" r="r" b="b"/>
              <a:pathLst>
                <a:path w="2011373" h="283198">
                  <a:moveTo>
                    <a:pt x="0" y="0"/>
                  </a:moveTo>
                  <a:lnTo>
                    <a:pt x="2011373" y="0"/>
                  </a:lnTo>
                  <a:lnTo>
                    <a:pt x="2011373" y="283198"/>
                  </a:lnTo>
                  <a:lnTo>
                    <a:pt x="0" y="283198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TextBox 2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0"/>
              <a:ext cx="2011373" cy="4736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sp>
        <p:nvSpPr>
          <p:cNvPr id="28" name="TextBox 2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82980" y="7058664"/>
            <a:ext cx="6210046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3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Benen</a:t>
            </a:r>
            <a:r>
              <a:rPr lang="en-US" sz="3000" b="1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trainen</a:t>
            </a:r>
            <a:endParaRPr lang="en-US" sz="3000" b="1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76400" y="7443854"/>
            <a:ext cx="1324124" cy="200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6"/>
              </a:lnSpc>
              <a:spcBef>
                <a:spcPct val="0"/>
              </a:spcBef>
            </a:pPr>
            <a:r>
              <a:rPr lang="en-US" sz="1400" dirty="0" err="1">
                <a:solidFill>
                  <a:srgbClr val="000000"/>
                </a:solidFill>
                <a:latin typeface="Open Sans 3"/>
              </a:rPr>
              <a:t>Bron</a:t>
            </a:r>
            <a:r>
              <a:rPr lang="en-US" sz="1400" dirty="0">
                <a:solidFill>
                  <a:srgbClr val="000000"/>
                </a:solidFill>
                <a:latin typeface="Open Sans 3"/>
              </a:rPr>
              <a:t>: (Lina, </a:t>
            </a:r>
            <a:r>
              <a:rPr lang="en-US" sz="1400" dirty="0" err="1">
                <a:solidFill>
                  <a:srgbClr val="000000"/>
                </a:solidFill>
                <a:latin typeface="Open Sans 3"/>
              </a:rPr>
              <a:t>z.d</a:t>
            </a:r>
            <a:r>
              <a:rPr lang="en-US" sz="1400" dirty="0">
                <a:solidFill>
                  <a:srgbClr val="000000"/>
                </a:solidFill>
                <a:latin typeface="Open Sans 3"/>
              </a:rPr>
              <a:t>.)</a:t>
            </a:r>
          </a:p>
        </p:txBody>
      </p:sp>
      <p:grpSp>
        <p:nvGrpSpPr>
          <p:cNvPr id="30" name="Group 4">
            <a:extLst>
              <a:ext uri="{FF2B5EF4-FFF2-40B4-BE49-F238E27FC236}">
                <a16:creationId xmlns:a16="http://schemas.microsoft.com/office/drawing/2014/main" id="{8702CBC6-190F-AED9-0A87-76448C93ABF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9387451"/>
            <a:ext cx="18288000" cy="899549"/>
            <a:chOff x="0" y="0"/>
            <a:chExt cx="6902367" cy="971924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593952E0-F184-7C05-4806-CA244EF5215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TextBox 6">
              <a:extLst>
                <a:ext uri="{FF2B5EF4-FFF2-40B4-BE49-F238E27FC236}">
                  <a16:creationId xmlns:a16="http://schemas.microsoft.com/office/drawing/2014/main" id="{42C8D105-B976-CA89-F7A2-3A64E87F3A6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3" name="TextBox 3">
            <a:extLst>
              <a:ext uri="{FF2B5EF4-FFF2-40B4-BE49-F238E27FC236}">
                <a16:creationId xmlns:a16="http://schemas.microsoft.com/office/drawing/2014/main" id="{C57E50FD-A4E4-FA7F-AF8C-C35899478F0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3000" y="886634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 dirty="0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8665099" y="-79734"/>
            <a:ext cx="9622901" cy="12179196"/>
            <a:chOff x="0" y="-28575"/>
            <a:chExt cx="3622811" cy="4364749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622811" cy="3686629"/>
            </a:xfrm>
            <a:custGeom>
              <a:avLst/>
              <a:gdLst/>
              <a:ahLst/>
              <a:cxnLst/>
              <a:rect l="l" t="t" r="r" b="b"/>
              <a:pathLst>
                <a:path w="3622811" h="4336174">
                  <a:moveTo>
                    <a:pt x="0" y="0"/>
                  </a:moveTo>
                  <a:lnTo>
                    <a:pt x="3622811" y="0"/>
                  </a:lnTo>
                  <a:lnTo>
                    <a:pt x="3622811" y="4336174"/>
                  </a:lnTo>
                  <a:lnTo>
                    <a:pt x="0" y="433617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3622811" cy="43647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3912797"/>
            <a:ext cx="4691432" cy="4433404"/>
          </a:xfrm>
          <a:custGeom>
            <a:avLst/>
            <a:gdLst/>
            <a:ahLst/>
            <a:cxnLst/>
            <a:rect l="l" t="t" r="r" b="b"/>
            <a:pathLst>
              <a:path w="4691432" h="4433404">
                <a:moveTo>
                  <a:pt x="0" y="0"/>
                </a:moveTo>
                <a:lnTo>
                  <a:pt x="4691432" y="0"/>
                </a:lnTo>
                <a:lnTo>
                  <a:pt x="4691432" y="4433404"/>
                </a:lnTo>
                <a:lnTo>
                  <a:pt x="0" y="44334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65521" y="4775200"/>
            <a:ext cx="6754335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TIPS</a:t>
            </a: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765521" y="3333750"/>
            <a:ext cx="5703935" cy="1257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99"/>
              </a:lnSpc>
            </a:pPr>
            <a:r>
              <a:rPr lang="en-US" sz="72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Beweeg</a:t>
            </a:r>
            <a:endParaRPr lang="en-US" sz="9999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839395" y="3152775"/>
            <a:ext cx="7250855" cy="398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</a:t>
            </a:r>
            <a:r>
              <a:rPr lang="en-US" sz="3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blokje</a:t>
            </a:r>
            <a:r>
              <a:rPr lang="en-US" sz="3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om 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Neem de trap in </a:t>
            </a:r>
            <a:r>
              <a:rPr lang="en-US" sz="3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plaats</a:t>
            </a:r>
            <a:r>
              <a:rPr lang="en-US" sz="3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de lift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Tuinieren</a:t>
            </a:r>
            <a:endParaRPr lang="en-US" sz="30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Vergen</a:t>
            </a:r>
            <a:r>
              <a:rPr lang="en-US" sz="3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rondom</a:t>
            </a:r>
            <a:r>
              <a:rPr lang="en-US" sz="3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in huis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Stofzuigen</a:t>
            </a:r>
            <a:endParaRPr lang="en-US" sz="30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Wassen</a:t>
            </a:r>
            <a:r>
              <a:rPr lang="en-US" sz="3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de ramen</a:t>
            </a:r>
          </a:p>
          <a:p>
            <a:pPr marL="647700" lvl="1" indent="-323850" algn="l">
              <a:lnSpc>
                <a:spcPts val="4500"/>
              </a:lnSpc>
              <a:buFont typeface="Arial"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en-US" sz="3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hond</a:t>
            </a:r>
            <a:r>
              <a:rPr lang="en-US" sz="30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uitlaten</a:t>
            </a:r>
            <a:endParaRPr lang="en-US" sz="30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D4BDB72-789A-E215-3461-0E1BA088097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3000" y="886634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 dirty="0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" y="3659620"/>
            <a:ext cx="7249845" cy="6314955"/>
          </a:xfrm>
          <a:custGeom>
            <a:avLst/>
            <a:gdLst/>
            <a:ahLst/>
            <a:cxnLst/>
            <a:rect l="l" t="t" r="r" b="b"/>
            <a:pathLst>
              <a:path w="11226586" h="6314955">
                <a:moveTo>
                  <a:pt x="0" y="0"/>
                </a:moveTo>
                <a:lnTo>
                  <a:pt x="11226587" y="0"/>
                </a:lnTo>
                <a:lnTo>
                  <a:pt x="11226587" y="6314955"/>
                </a:lnTo>
                <a:lnTo>
                  <a:pt x="0" y="63149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4853"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7" name="Group 7"/>
          <p:cNvGrpSpPr>
            <a:grpSpLocks noGrp="1" noUngrp="1" noRot="1" noMove="1" noResize="1"/>
          </p:cNvGrpSpPr>
          <p:nvPr/>
        </p:nvGrpSpPr>
        <p:grpSpPr>
          <a:xfrm>
            <a:off x="6777986" y="1043045"/>
            <a:ext cx="7194952" cy="1851205"/>
            <a:chOff x="0" y="0"/>
            <a:chExt cx="9593269" cy="2468274"/>
          </a:xfrm>
        </p:grpSpPr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9525"/>
              <a:ext cx="9593269" cy="1603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599"/>
                </a:lnSpc>
              </a:pPr>
              <a:r>
                <a:rPr lang="en-US" sz="7999">
                  <a:solidFill>
                    <a:srgbClr val="000000"/>
                  </a:solidFill>
                  <a:latin typeface="Rosario Bold"/>
                </a:rPr>
                <a:t>Activiteit</a:t>
              </a:r>
            </a:p>
          </p:txBody>
        </p:sp>
        <p:sp>
          <p:nvSpPr>
            <p:cNvPr id="9" name="TextBox 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90557"/>
              <a:ext cx="9593269" cy="677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  <p:sp>
        <p:nvSpPr>
          <p:cNvPr id="10" name="AutoShape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90570" y="2375470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TextBox 13"/>
          <p:cNvSpPr txBox="1">
            <a:spLocks/>
          </p:cNvSpPr>
          <p:nvPr/>
        </p:nvSpPr>
        <p:spPr>
          <a:xfrm>
            <a:off x="4188099" y="2768300"/>
            <a:ext cx="9784839" cy="95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9"/>
              </a:lnSpc>
              <a:spcBef>
                <a:spcPct val="0"/>
              </a:spcBef>
            </a:pPr>
            <a:r>
              <a:rPr lang="en-US" sz="1999" dirty="0">
                <a:solidFill>
                  <a:srgbClr val="FB4A4A"/>
                </a:solidFill>
                <a:latin typeface="Inter 1"/>
              </a:rPr>
              <a:t>[</a:t>
            </a:r>
            <a:r>
              <a:rPr lang="en-US" sz="1999" dirty="0" err="1">
                <a:solidFill>
                  <a:srgbClr val="FB4A4A"/>
                </a:solidFill>
                <a:latin typeface="Inter 1"/>
              </a:rPr>
              <a:t>Vul</a:t>
            </a:r>
            <a:r>
              <a:rPr lang="en-US" sz="1999" dirty="0">
                <a:solidFill>
                  <a:srgbClr val="FB4A4A"/>
                </a:solidFill>
                <a:latin typeface="Inter 1"/>
              </a:rPr>
              <a:t> in </a:t>
            </a:r>
            <a:r>
              <a:rPr lang="en-US" sz="1999" dirty="0" err="1">
                <a:solidFill>
                  <a:srgbClr val="FB4A4A"/>
                </a:solidFill>
                <a:latin typeface="Inter 1"/>
              </a:rPr>
              <a:t>deze</a:t>
            </a:r>
            <a:r>
              <a:rPr lang="en-US" sz="1999" dirty="0">
                <a:solidFill>
                  <a:srgbClr val="FB4A4A"/>
                </a:solidFill>
                <a:latin typeface="Inter 1"/>
              </a:rPr>
              <a:t> </a:t>
            </a:r>
            <a:r>
              <a:rPr lang="en-US" sz="1999" dirty="0" err="1">
                <a:solidFill>
                  <a:srgbClr val="FB4A4A"/>
                </a:solidFill>
                <a:latin typeface="Inter 1"/>
              </a:rPr>
              <a:t>dia</a:t>
            </a:r>
            <a:r>
              <a:rPr lang="en-US" sz="1999" dirty="0">
                <a:solidFill>
                  <a:srgbClr val="FB4A4A"/>
                </a:solidFill>
                <a:latin typeface="Inter 1"/>
              </a:rPr>
              <a:t> </a:t>
            </a:r>
            <a:r>
              <a:rPr lang="en-US" sz="1999" dirty="0" err="1">
                <a:solidFill>
                  <a:srgbClr val="FB4A4A"/>
                </a:solidFill>
                <a:latin typeface="Inter 1"/>
              </a:rPr>
              <a:t>aan</a:t>
            </a:r>
            <a:r>
              <a:rPr lang="en-US" sz="1999" dirty="0">
                <a:solidFill>
                  <a:srgbClr val="FB4A4A"/>
                </a:solidFill>
                <a:latin typeface="Inter 1"/>
              </a:rPr>
              <a:t> </a:t>
            </a:r>
            <a:r>
              <a:rPr lang="en-US" sz="1999" dirty="0" err="1">
                <a:solidFill>
                  <a:srgbClr val="FB4A4A"/>
                </a:solidFill>
                <a:latin typeface="Inter 1"/>
              </a:rPr>
              <a:t>welke</a:t>
            </a:r>
            <a:r>
              <a:rPr lang="en-US" sz="1999" dirty="0">
                <a:solidFill>
                  <a:srgbClr val="FB4A4A"/>
                </a:solidFill>
                <a:latin typeface="Inter 1"/>
              </a:rPr>
              <a:t> </a:t>
            </a:r>
            <a:r>
              <a:rPr lang="en-US" sz="1999" dirty="0" err="1">
                <a:solidFill>
                  <a:srgbClr val="FB4A4A"/>
                </a:solidFill>
                <a:latin typeface="Inter 1"/>
              </a:rPr>
              <a:t>leuke</a:t>
            </a:r>
            <a:r>
              <a:rPr lang="en-US" sz="1999" dirty="0">
                <a:solidFill>
                  <a:srgbClr val="FB4A4A"/>
                </a:solidFill>
                <a:latin typeface="Inter 1"/>
              </a:rPr>
              <a:t> factor </a:t>
            </a:r>
            <a:r>
              <a:rPr lang="en-US" sz="1999" dirty="0" err="1">
                <a:solidFill>
                  <a:srgbClr val="FB4A4A"/>
                </a:solidFill>
                <a:latin typeface="Inter 1"/>
              </a:rPr>
              <a:t>uw</a:t>
            </a:r>
            <a:r>
              <a:rPr lang="en-US" sz="1999" dirty="0">
                <a:solidFill>
                  <a:srgbClr val="FB4A4A"/>
                </a:solidFill>
                <a:latin typeface="Inter 1"/>
              </a:rPr>
              <a:t> </a:t>
            </a:r>
            <a:r>
              <a:rPr lang="en-US" sz="1999" dirty="0" err="1">
                <a:solidFill>
                  <a:srgbClr val="FB4A4A"/>
                </a:solidFill>
                <a:latin typeface="Inter 1"/>
              </a:rPr>
              <a:t>organisatie</a:t>
            </a:r>
            <a:r>
              <a:rPr lang="en-US" sz="1999" dirty="0">
                <a:solidFill>
                  <a:srgbClr val="FB4A4A"/>
                </a:solidFill>
                <a:latin typeface="Inter 1"/>
              </a:rPr>
              <a:t> </a:t>
            </a:r>
            <a:r>
              <a:rPr lang="en-US" sz="1999" dirty="0" err="1">
                <a:solidFill>
                  <a:srgbClr val="FB4A4A"/>
                </a:solidFill>
                <a:latin typeface="Inter 1"/>
              </a:rPr>
              <a:t>gaat</a:t>
            </a:r>
            <a:r>
              <a:rPr lang="en-US" sz="1999" dirty="0">
                <a:solidFill>
                  <a:srgbClr val="FB4A4A"/>
                </a:solidFill>
                <a:latin typeface="Inter 1"/>
              </a:rPr>
              <a:t> </a:t>
            </a:r>
            <a:r>
              <a:rPr lang="en-US" sz="1999" dirty="0" err="1">
                <a:solidFill>
                  <a:srgbClr val="FB4A4A"/>
                </a:solidFill>
                <a:latin typeface="Inter 1"/>
              </a:rPr>
              <a:t>toevoegen</a:t>
            </a:r>
            <a:r>
              <a:rPr lang="en-US" sz="1999" dirty="0">
                <a:solidFill>
                  <a:srgbClr val="FB4A4A"/>
                </a:solidFill>
                <a:latin typeface="Inter 1"/>
              </a:rPr>
              <a:t> </a:t>
            </a:r>
            <a:r>
              <a:rPr lang="en-US" sz="1999" dirty="0" err="1">
                <a:solidFill>
                  <a:srgbClr val="FB4A4A"/>
                </a:solidFill>
                <a:latin typeface="Inter 1"/>
              </a:rPr>
              <a:t>aan</a:t>
            </a:r>
            <a:r>
              <a:rPr lang="en-US" sz="1999" dirty="0">
                <a:solidFill>
                  <a:srgbClr val="FB4A4A"/>
                </a:solidFill>
                <a:latin typeface="Inter 1"/>
              </a:rPr>
              <a:t> de </a:t>
            </a:r>
            <a:r>
              <a:rPr lang="en-US" sz="1999" dirty="0" err="1">
                <a:solidFill>
                  <a:srgbClr val="FB4A4A"/>
                </a:solidFill>
                <a:latin typeface="Inter 1"/>
              </a:rPr>
              <a:t>informatie</a:t>
            </a:r>
            <a:r>
              <a:rPr lang="en-US" sz="1999" dirty="0">
                <a:solidFill>
                  <a:srgbClr val="FB4A4A"/>
                </a:solidFill>
                <a:latin typeface="Inter 1"/>
              </a:rPr>
              <a:t> </a:t>
            </a:r>
            <a:r>
              <a:rPr lang="en-US" sz="1999" dirty="0" err="1">
                <a:solidFill>
                  <a:srgbClr val="FB4A4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bijeenkomst</a:t>
            </a:r>
            <a:r>
              <a:rPr lang="en-US" sz="1999" dirty="0">
                <a:solidFill>
                  <a:srgbClr val="FB4A4A"/>
                </a:solidFill>
                <a:latin typeface="Inter 1"/>
              </a:rPr>
              <a:t> '</a:t>
            </a:r>
            <a:r>
              <a:rPr lang="en-US" sz="1999" dirty="0" err="1">
                <a:solidFill>
                  <a:srgbClr val="FB4A4A"/>
                </a:solidFill>
                <a:latin typeface="Inter 1"/>
              </a:rPr>
              <a:t>beweging</a:t>
            </a:r>
            <a:r>
              <a:rPr lang="en-US" sz="1999" dirty="0">
                <a:solidFill>
                  <a:srgbClr val="FB4A4A"/>
                </a:solidFill>
                <a:latin typeface="Inter 1"/>
              </a:rPr>
              <a:t> </a:t>
            </a:r>
            <a:r>
              <a:rPr lang="en-US" sz="1999" dirty="0" err="1">
                <a:solidFill>
                  <a:srgbClr val="FB4A4A"/>
                </a:solidFill>
                <a:latin typeface="Inter 1"/>
              </a:rPr>
              <a:t>en</a:t>
            </a:r>
            <a:r>
              <a:rPr lang="en-US" sz="1999" dirty="0">
                <a:solidFill>
                  <a:srgbClr val="FB4A4A"/>
                </a:solidFill>
                <a:latin typeface="Inter 1"/>
              </a:rPr>
              <a:t> </a:t>
            </a:r>
            <a:r>
              <a:rPr lang="en-US" sz="1999" dirty="0" err="1">
                <a:solidFill>
                  <a:srgbClr val="FB4A4A"/>
                </a:solidFill>
                <a:latin typeface="Inter 1"/>
              </a:rPr>
              <a:t>voeding</a:t>
            </a:r>
            <a:r>
              <a:rPr lang="en-US" sz="1999" dirty="0">
                <a:solidFill>
                  <a:srgbClr val="FB4A4A"/>
                </a:solidFill>
                <a:latin typeface="Inter 1"/>
              </a:rPr>
              <a:t>'] 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02CE122-45C9-8E12-214F-45D91963945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9387451"/>
            <a:ext cx="18288000" cy="899549"/>
            <a:chOff x="0" y="0"/>
            <a:chExt cx="6902367" cy="971924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29F8BF8-148D-A2EE-6AD5-70E7E01AAB5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6">
              <a:extLst>
                <a:ext uri="{FF2B5EF4-FFF2-40B4-BE49-F238E27FC236}">
                  <a16:creationId xmlns:a16="http://schemas.microsoft.com/office/drawing/2014/main" id="{9D6239AF-56B3-8442-5D77-E6A2D54AAFF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3">
            <a:extLst>
              <a:ext uri="{FF2B5EF4-FFF2-40B4-BE49-F238E27FC236}">
                <a16:creationId xmlns:a16="http://schemas.microsoft.com/office/drawing/2014/main" id="{7D2B9F4A-AB6B-52FE-9529-52176BCBAC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3000" y="886634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 dirty="0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8610619" cy="9387451"/>
          </a:xfrm>
          <a:custGeom>
            <a:avLst/>
            <a:gdLst/>
            <a:ahLst/>
            <a:cxnLst/>
            <a:rect l="l" t="t" r="r" b="b"/>
            <a:pathLst>
              <a:path w="8610619" h="9387451">
                <a:moveTo>
                  <a:pt x="0" y="0"/>
                </a:moveTo>
                <a:lnTo>
                  <a:pt x="8610619" y="0"/>
                </a:lnTo>
                <a:lnTo>
                  <a:pt x="8610619" y="9387451"/>
                </a:lnTo>
                <a:lnTo>
                  <a:pt x="0" y="93874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107" r="-1838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AutoShape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564062" y="1710761"/>
            <a:ext cx="10088547" cy="5684140"/>
          </a:xfrm>
          <a:prstGeom prst="rect">
            <a:avLst/>
          </a:prstGeom>
          <a:solidFill>
            <a:srgbClr val="F1F2F2"/>
          </a:solid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8382300" y="3458449"/>
            <a:ext cx="4145719" cy="2470554"/>
            <a:chOff x="0" y="0"/>
            <a:chExt cx="5527625" cy="3294071"/>
          </a:xfrm>
        </p:grpSpPr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527625" cy="2438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400"/>
                </a:lnSpc>
              </a:pPr>
              <a:r>
                <a:rPr lang="en-US" sz="12000">
                  <a:solidFill>
                    <a:srgbClr val="000000"/>
                  </a:solidFill>
                  <a:latin typeface="Rosario Bold"/>
                </a:rPr>
                <a:t>Pauze</a:t>
              </a:r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616156"/>
              <a:ext cx="5527625" cy="678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  <p:grpSp>
        <p:nvGrpSpPr>
          <p:cNvPr id="12" name="Group 4">
            <a:extLst>
              <a:ext uri="{FF2B5EF4-FFF2-40B4-BE49-F238E27FC236}">
                <a16:creationId xmlns:a16="http://schemas.microsoft.com/office/drawing/2014/main" id="{A24665FD-AB7B-BE59-627B-BE8CBFF445F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9387451"/>
            <a:ext cx="18288000" cy="899549"/>
            <a:chOff x="0" y="0"/>
            <a:chExt cx="6902367" cy="971924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63A85F20-53D1-4554-E047-0DB0F407674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6">
              <a:extLst>
                <a:ext uri="{FF2B5EF4-FFF2-40B4-BE49-F238E27FC236}">
                  <a16:creationId xmlns:a16="http://schemas.microsoft.com/office/drawing/2014/main" id="{684BAAA6-A315-5B85-D72F-1BADC1831FE8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7" name="Group 7"/>
          <p:cNvGrpSpPr>
            <a:grpSpLocks noGrp="1" noUngrp="1" noRot="1" noMove="1" noResize="1"/>
          </p:cNvGrpSpPr>
          <p:nvPr/>
        </p:nvGrpSpPr>
        <p:grpSpPr>
          <a:xfrm>
            <a:off x="0" y="2782462"/>
            <a:ext cx="18288000" cy="2549078"/>
            <a:chOff x="0" y="0"/>
            <a:chExt cx="5104868" cy="671362"/>
          </a:xfrm>
        </p:grpSpPr>
        <p:sp>
          <p:nvSpPr>
            <p:cNvPr id="8" name="Freeform 8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5104867" cy="671362"/>
            </a:xfrm>
            <a:custGeom>
              <a:avLst/>
              <a:gdLst/>
              <a:ahLst/>
              <a:cxnLst/>
              <a:rect l="l" t="t" r="r" b="b"/>
              <a:pathLst>
                <a:path w="5104867" h="671362">
                  <a:moveTo>
                    <a:pt x="0" y="0"/>
                  </a:moveTo>
                  <a:lnTo>
                    <a:pt x="5104867" y="0"/>
                  </a:lnTo>
                  <a:lnTo>
                    <a:pt x="5104867" y="671362"/>
                  </a:lnTo>
                  <a:lnTo>
                    <a:pt x="0" y="671362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9" name="TextBox 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0"/>
              <a:ext cx="5104868" cy="8618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92130" y="3011989"/>
            <a:ext cx="11528276" cy="2192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5"/>
              </a:lnSpc>
            </a:pPr>
            <a:r>
              <a:rPr lang="nl-NL" sz="4762" dirty="0">
                <a:solidFill>
                  <a:srgbClr val="000000"/>
                </a:solidFill>
                <a:latin typeface="Rosario Bold"/>
              </a:rPr>
              <a:t>Hoeveel 65+'ers belanden ter gevolg van een valincident per jaar op de spoedeisende hulp?</a:t>
            </a:r>
            <a:r>
              <a:rPr lang="en-US" sz="4762" dirty="0">
                <a:solidFill>
                  <a:srgbClr val="000000"/>
                </a:solidFill>
                <a:latin typeface="Rosario Bold"/>
              </a:rPr>
              <a:t>    </a:t>
            </a: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871757" y="5645865"/>
            <a:ext cx="2769021" cy="2152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715"/>
              </a:lnSpc>
            </a:pPr>
            <a:r>
              <a:rPr lang="en-US" sz="4762">
                <a:solidFill>
                  <a:srgbClr val="000000"/>
                </a:solidFill>
                <a:latin typeface="Rosario Bold"/>
              </a:rPr>
              <a:t>A. 58.000</a:t>
            </a:r>
          </a:p>
          <a:p>
            <a:pPr algn="just">
              <a:lnSpc>
                <a:spcPts val="5715"/>
              </a:lnSpc>
            </a:pPr>
            <a:r>
              <a:rPr lang="en-US" sz="4762">
                <a:solidFill>
                  <a:srgbClr val="000000"/>
                </a:solidFill>
                <a:latin typeface="Rosario Bold"/>
              </a:rPr>
              <a:t>B. 95.000</a:t>
            </a:r>
          </a:p>
          <a:p>
            <a:pPr algn="just">
              <a:lnSpc>
                <a:spcPts val="5715"/>
              </a:lnSpc>
            </a:pPr>
            <a:r>
              <a:rPr lang="en-US" sz="4762">
                <a:solidFill>
                  <a:srgbClr val="000000"/>
                </a:solidFill>
                <a:latin typeface="Rosario Bold"/>
              </a:rPr>
              <a:t>C. 117.000</a:t>
            </a:r>
          </a:p>
        </p:txBody>
      </p:sp>
      <p:grpSp>
        <p:nvGrpSpPr>
          <p:cNvPr id="13" name="Group 13"/>
          <p:cNvGrpSpPr>
            <a:grpSpLocks noGrp="1" noUngrp="1" noRot="1" noMove="1" noResize="1"/>
          </p:cNvGrpSpPr>
          <p:nvPr/>
        </p:nvGrpSpPr>
        <p:grpSpPr>
          <a:xfrm>
            <a:off x="5500751" y="1001770"/>
            <a:ext cx="7692660" cy="1556005"/>
            <a:chOff x="0" y="0"/>
            <a:chExt cx="10256881" cy="2074673"/>
          </a:xfrm>
        </p:grpSpPr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0256881" cy="121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6000">
                  <a:solidFill>
                    <a:srgbClr val="000000"/>
                  </a:solidFill>
                  <a:latin typeface="Rosario Bold"/>
                </a:rPr>
                <a:t>Voorkomen van vallen</a:t>
              </a:r>
            </a:p>
          </p:txBody>
        </p:sp>
        <p:sp>
          <p:nvSpPr>
            <p:cNvPr id="15" name="TextBox 1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396956"/>
              <a:ext cx="10256881" cy="677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  <p:sp>
        <p:nvSpPr>
          <p:cNvPr id="16" name="AutoShape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90570" y="2375470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931072F4-9D41-31F7-A1F6-053C3415B99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3000" y="886634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 dirty="0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33932010-CC0E-0C7D-52BD-A916A3C9624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9387451"/>
            <a:ext cx="18288000" cy="899549"/>
            <a:chOff x="0" y="0"/>
            <a:chExt cx="6902367" cy="971924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DE80BFA-4E1D-A1A0-7CAC-44B247DAEB9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EDF8678F-5A3A-13B5-0CAD-DCDEB00A003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5500751" y="1001770"/>
            <a:ext cx="7692660" cy="1851280"/>
            <a:chOff x="0" y="0"/>
            <a:chExt cx="10256881" cy="2468373"/>
          </a:xfrm>
        </p:grpSpPr>
        <p:sp>
          <p:nvSpPr>
            <p:cNvPr id="3" name="TextBox 3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9525"/>
              <a:ext cx="10256881" cy="160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99"/>
                </a:lnSpc>
              </a:pPr>
              <a:r>
                <a:rPr lang="en-US" sz="7999">
                  <a:solidFill>
                    <a:srgbClr val="000000"/>
                  </a:solidFill>
                  <a:latin typeface="Rosario Bold"/>
                </a:rPr>
                <a:t>Vallen</a:t>
              </a:r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90656"/>
              <a:ext cx="10256881" cy="677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  <p:sp>
        <p:nvSpPr>
          <p:cNvPr id="5" name="AutoShape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90570" y="2375470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1490216" y="3111371"/>
            <a:ext cx="15307567" cy="5418155"/>
            <a:chOff x="0" y="0"/>
            <a:chExt cx="4031623" cy="1427004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031623" cy="1427004"/>
            </a:xfrm>
            <a:custGeom>
              <a:avLst/>
              <a:gdLst/>
              <a:ahLst/>
              <a:cxnLst/>
              <a:rect l="l" t="t" r="r" b="b"/>
              <a:pathLst>
                <a:path w="4031623" h="1427004">
                  <a:moveTo>
                    <a:pt x="25794" y="0"/>
                  </a:moveTo>
                  <a:lnTo>
                    <a:pt x="4005829" y="0"/>
                  </a:lnTo>
                  <a:cubicBezTo>
                    <a:pt x="4012670" y="0"/>
                    <a:pt x="4019231" y="2718"/>
                    <a:pt x="4024068" y="7555"/>
                  </a:cubicBezTo>
                  <a:cubicBezTo>
                    <a:pt x="4028905" y="12392"/>
                    <a:pt x="4031623" y="18953"/>
                    <a:pt x="4031623" y="25794"/>
                  </a:cubicBezTo>
                  <a:lnTo>
                    <a:pt x="4031623" y="1401210"/>
                  </a:lnTo>
                  <a:cubicBezTo>
                    <a:pt x="4031623" y="1408051"/>
                    <a:pt x="4028905" y="1414612"/>
                    <a:pt x="4024068" y="1419449"/>
                  </a:cubicBezTo>
                  <a:cubicBezTo>
                    <a:pt x="4019231" y="1424286"/>
                    <a:pt x="4012670" y="1427004"/>
                    <a:pt x="4005829" y="1427004"/>
                  </a:cubicBezTo>
                  <a:lnTo>
                    <a:pt x="25794" y="1427004"/>
                  </a:lnTo>
                  <a:cubicBezTo>
                    <a:pt x="18953" y="1427004"/>
                    <a:pt x="12392" y="1424286"/>
                    <a:pt x="7555" y="1419449"/>
                  </a:cubicBezTo>
                  <a:cubicBezTo>
                    <a:pt x="2718" y="1414612"/>
                    <a:pt x="0" y="1408051"/>
                    <a:pt x="0" y="1401210"/>
                  </a:cubicBezTo>
                  <a:lnTo>
                    <a:pt x="0" y="25794"/>
                  </a:lnTo>
                  <a:cubicBezTo>
                    <a:pt x="0" y="18953"/>
                    <a:pt x="2718" y="12392"/>
                    <a:pt x="7555" y="7555"/>
                  </a:cubicBezTo>
                  <a:cubicBezTo>
                    <a:pt x="12392" y="2718"/>
                    <a:pt x="18953" y="0"/>
                    <a:pt x="25794" y="0"/>
                  </a:cubicBez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0"/>
              <a:ext cx="4031623" cy="16175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800"/>
                </a:lnSpc>
              </a:pPr>
              <a:endParaRPr/>
            </a:p>
          </p:txBody>
        </p:sp>
      </p:grp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84812" y="3772927"/>
            <a:ext cx="1023854" cy="767891"/>
          </a:xfrm>
          <a:custGeom>
            <a:avLst/>
            <a:gdLst/>
            <a:ahLst/>
            <a:cxnLst/>
            <a:rect l="l" t="t" r="r" b="b"/>
            <a:pathLst>
              <a:path w="1023854" h="767891">
                <a:moveTo>
                  <a:pt x="0" y="0"/>
                </a:moveTo>
                <a:lnTo>
                  <a:pt x="1023854" y="0"/>
                </a:lnTo>
                <a:lnTo>
                  <a:pt x="1023854" y="767891"/>
                </a:lnTo>
                <a:lnTo>
                  <a:pt x="0" y="767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15270" y="3772927"/>
            <a:ext cx="12420161" cy="4094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87"/>
              </a:lnSpc>
            </a:pPr>
            <a:r>
              <a:rPr lang="en-US" sz="4489" dirty="0">
                <a:solidFill>
                  <a:srgbClr val="000000"/>
                </a:solidFill>
                <a:latin typeface="Rosario Bold"/>
              </a:rPr>
              <a:t>Bent u het </a:t>
            </a:r>
            <a:r>
              <a:rPr lang="en-US" sz="4489" dirty="0" err="1">
                <a:solidFill>
                  <a:srgbClr val="000000"/>
                </a:solidFill>
                <a:latin typeface="Rosario Bold"/>
              </a:rPr>
              <a:t>afgelopen</a:t>
            </a:r>
            <a:r>
              <a:rPr lang="en-US" sz="4489" dirty="0">
                <a:solidFill>
                  <a:srgbClr val="000000"/>
                </a:solidFill>
                <a:latin typeface="Rosario Bold"/>
              </a:rPr>
              <a:t> </a:t>
            </a:r>
            <a:r>
              <a:rPr lang="en-US" sz="4489" dirty="0" err="1">
                <a:solidFill>
                  <a:srgbClr val="000000"/>
                </a:solidFill>
                <a:latin typeface="Rosario Bold"/>
              </a:rPr>
              <a:t>jaar</a:t>
            </a:r>
            <a:r>
              <a:rPr lang="en-US" sz="4489" dirty="0">
                <a:solidFill>
                  <a:srgbClr val="000000"/>
                </a:solidFill>
                <a:latin typeface="Rosario Bold"/>
              </a:rPr>
              <a:t> </a:t>
            </a:r>
            <a:r>
              <a:rPr lang="en-US" sz="4489" dirty="0" err="1">
                <a:solidFill>
                  <a:srgbClr val="000000"/>
                </a:solidFill>
                <a:latin typeface="Rosario Bold"/>
              </a:rPr>
              <a:t>gevallen</a:t>
            </a:r>
            <a:r>
              <a:rPr lang="en-US" sz="4489" dirty="0">
                <a:solidFill>
                  <a:srgbClr val="000000"/>
                </a:solidFill>
                <a:latin typeface="Rosario Bold"/>
              </a:rPr>
              <a:t>?</a:t>
            </a:r>
          </a:p>
          <a:p>
            <a:pPr algn="just">
              <a:lnSpc>
                <a:spcPts val="5387"/>
              </a:lnSpc>
            </a:pPr>
            <a:endParaRPr lang="en-US" sz="4489" dirty="0">
              <a:solidFill>
                <a:srgbClr val="000000"/>
              </a:solidFill>
              <a:latin typeface="Rosario Bold"/>
            </a:endParaRPr>
          </a:p>
          <a:p>
            <a:pPr algn="just">
              <a:lnSpc>
                <a:spcPts val="5387"/>
              </a:lnSpc>
            </a:pPr>
            <a:r>
              <a:rPr lang="en-US" sz="4489" dirty="0" err="1">
                <a:solidFill>
                  <a:srgbClr val="000000"/>
                </a:solidFill>
                <a:latin typeface="Rosario Bold"/>
              </a:rPr>
              <a:t>Heeft</a:t>
            </a:r>
            <a:r>
              <a:rPr lang="en-US" sz="4489" dirty="0">
                <a:solidFill>
                  <a:srgbClr val="000000"/>
                </a:solidFill>
                <a:latin typeface="Rosario Bold"/>
              </a:rPr>
              <a:t> u </a:t>
            </a:r>
            <a:r>
              <a:rPr lang="en-US" sz="4489" dirty="0" err="1">
                <a:solidFill>
                  <a:srgbClr val="000000"/>
                </a:solidFill>
                <a:latin typeface="Rosario Bold"/>
              </a:rPr>
              <a:t>moeite</a:t>
            </a:r>
            <a:r>
              <a:rPr lang="en-US" sz="4489" dirty="0">
                <a:solidFill>
                  <a:srgbClr val="000000"/>
                </a:solidFill>
                <a:latin typeface="Rosario Bold"/>
              </a:rPr>
              <a:t> met </a:t>
            </a:r>
            <a:r>
              <a:rPr lang="en-US" sz="4489" dirty="0" err="1">
                <a:solidFill>
                  <a:srgbClr val="000000"/>
                </a:solidFill>
                <a:latin typeface="Rosario Bold"/>
              </a:rPr>
              <a:t>bewegen</a:t>
            </a:r>
            <a:r>
              <a:rPr lang="en-US" sz="4489" dirty="0">
                <a:solidFill>
                  <a:srgbClr val="000000"/>
                </a:solidFill>
                <a:latin typeface="Rosario Bold"/>
              </a:rPr>
              <a:t>, </a:t>
            </a:r>
            <a:r>
              <a:rPr lang="en-US" sz="4489" dirty="0" err="1">
                <a:solidFill>
                  <a:srgbClr val="000000"/>
                </a:solidFill>
                <a:latin typeface="Rosario Bold"/>
              </a:rPr>
              <a:t>opstaan</a:t>
            </a:r>
            <a:r>
              <a:rPr lang="en-US" sz="4489" dirty="0">
                <a:solidFill>
                  <a:srgbClr val="000000"/>
                </a:solidFill>
                <a:latin typeface="Rosario Bold"/>
              </a:rPr>
              <a:t> of </a:t>
            </a:r>
            <a:r>
              <a:rPr lang="en-US" sz="4489" dirty="0" err="1">
                <a:solidFill>
                  <a:srgbClr val="000000"/>
                </a:solidFill>
                <a:latin typeface="Rosario Bold"/>
              </a:rPr>
              <a:t>balans</a:t>
            </a:r>
            <a:r>
              <a:rPr lang="en-US" sz="4489" dirty="0">
                <a:solidFill>
                  <a:srgbClr val="000000"/>
                </a:solidFill>
                <a:latin typeface="Rosario Bold"/>
              </a:rPr>
              <a:t> </a:t>
            </a:r>
            <a:r>
              <a:rPr lang="en-US" sz="4489" dirty="0" err="1">
                <a:solidFill>
                  <a:srgbClr val="000000"/>
                </a:solidFill>
                <a:latin typeface="Rosario Bold"/>
              </a:rPr>
              <a:t>houden</a:t>
            </a:r>
            <a:r>
              <a:rPr lang="en-US" sz="4489" dirty="0">
                <a:solidFill>
                  <a:srgbClr val="000000"/>
                </a:solidFill>
                <a:latin typeface="Rosario Bold"/>
              </a:rPr>
              <a:t>?</a:t>
            </a:r>
          </a:p>
          <a:p>
            <a:pPr algn="just">
              <a:lnSpc>
                <a:spcPts val="5387"/>
              </a:lnSpc>
            </a:pPr>
            <a:endParaRPr lang="en-US" sz="4489" dirty="0">
              <a:solidFill>
                <a:srgbClr val="000000"/>
              </a:solidFill>
              <a:latin typeface="Rosario Bold"/>
            </a:endParaRPr>
          </a:p>
          <a:p>
            <a:pPr algn="just">
              <a:lnSpc>
                <a:spcPts val="5387"/>
              </a:lnSpc>
            </a:pPr>
            <a:r>
              <a:rPr lang="en-US" sz="4489" dirty="0">
                <a:solidFill>
                  <a:srgbClr val="000000"/>
                </a:solidFill>
                <a:latin typeface="Rosario Bold"/>
              </a:rPr>
              <a:t>Bent u bang om </a:t>
            </a:r>
            <a:r>
              <a:rPr lang="en-US" sz="4489" dirty="0" err="1">
                <a:solidFill>
                  <a:srgbClr val="000000"/>
                </a:solidFill>
                <a:latin typeface="Rosario Bold"/>
              </a:rPr>
              <a:t>te</a:t>
            </a:r>
            <a:r>
              <a:rPr lang="en-US" sz="4489" dirty="0">
                <a:solidFill>
                  <a:srgbClr val="000000"/>
                </a:solidFill>
                <a:latin typeface="Rosario Bold"/>
              </a:rPr>
              <a:t> </a:t>
            </a:r>
            <a:r>
              <a:rPr lang="en-US" sz="4489" dirty="0" err="1">
                <a:solidFill>
                  <a:srgbClr val="000000"/>
                </a:solidFill>
                <a:latin typeface="Rosario Bold"/>
              </a:rPr>
              <a:t>vallen</a:t>
            </a:r>
            <a:r>
              <a:rPr lang="en-US" sz="4489" dirty="0">
                <a:solidFill>
                  <a:srgbClr val="000000"/>
                </a:solidFill>
                <a:latin typeface="Rosario Bold"/>
              </a:rPr>
              <a:t>?</a:t>
            </a:r>
          </a:p>
        </p:txBody>
      </p:sp>
      <p:sp>
        <p:nvSpPr>
          <p:cNvPr id="16" name="Freeform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84812" y="5311306"/>
            <a:ext cx="1023854" cy="767891"/>
          </a:xfrm>
          <a:custGeom>
            <a:avLst/>
            <a:gdLst/>
            <a:ahLst/>
            <a:cxnLst/>
            <a:rect l="l" t="t" r="r" b="b"/>
            <a:pathLst>
              <a:path w="1023854" h="767891">
                <a:moveTo>
                  <a:pt x="0" y="0"/>
                </a:moveTo>
                <a:lnTo>
                  <a:pt x="1023854" y="0"/>
                </a:lnTo>
                <a:lnTo>
                  <a:pt x="1023854" y="767891"/>
                </a:lnTo>
                <a:lnTo>
                  <a:pt x="0" y="767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7" name="Freeform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84812" y="7099061"/>
            <a:ext cx="1023854" cy="767891"/>
          </a:xfrm>
          <a:custGeom>
            <a:avLst/>
            <a:gdLst/>
            <a:ahLst/>
            <a:cxnLst/>
            <a:rect l="l" t="t" r="r" b="b"/>
            <a:pathLst>
              <a:path w="1023854" h="767891">
                <a:moveTo>
                  <a:pt x="0" y="0"/>
                </a:moveTo>
                <a:lnTo>
                  <a:pt x="1023854" y="0"/>
                </a:lnTo>
                <a:lnTo>
                  <a:pt x="1023854" y="767891"/>
                </a:lnTo>
                <a:lnTo>
                  <a:pt x="0" y="767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8" name="Group 4">
            <a:extLst>
              <a:ext uri="{FF2B5EF4-FFF2-40B4-BE49-F238E27FC236}">
                <a16:creationId xmlns:a16="http://schemas.microsoft.com/office/drawing/2014/main" id="{32CD22E6-D13C-D3F0-02D8-221B655D9F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9387451"/>
            <a:ext cx="18288000" cy="899549"/>
            <a:chOff x="0" y="0"/>
            <a:chExt cx="6902367" cy="971924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D1A6140-98AF-1257-238D-DDBDE67076C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TextBox 6">
              <a:extLst>
                <a:ext uri="{FF2B5EF4-FFF2-40B4-BE49-F238E27FC236}">
                  <a16:creationId xmlns:a16="http://schemas.microsoft.com/office/drawing/2014/main" id="{CC050BF0-75E8-92C4-0E1F-6AA40A988BB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3">
            <a:extLst>
              <a:ext uri="{FF2B5EF4-FFF2-40B4-BE49-F238E27FC236}">
                <a16:creationId xmlns:a16="http://schemas.microsoft.com/office/drawing/2014/main" id="{EE61C08B-0621-E12D-F398-AC6CDC2DCA8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3000" y="886634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 dirty="0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912071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423549" y="237831"/>
            <a:ext cx="13903214" cy="9811337"/>
          </a:xfrm>
          <a:custGeom>
            <a:avLst/>
            <a:gdLst/>
            <a:ahLst/>
            <a:cxnLst/>
            <a:rect l="l" t="t" r="r" b="b"/>
            <a:pathLst>
              <a:path w="13903214" h="9811337">
                <a:moveTo>
                  <a:pt x="0" y="0"/>
                </a:moveTo>
                <a:lnTo>
                  <a:pt x="13903214" y="0"/>
                </a:lnTo>
                <a:lnTo>
                  <a:pt x="13903214" y="9811336"/>
                </a:lnTo>
                <a:lnTo>
                  <a:pt x="0" y="98113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7005476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6" name="Group 6"/>
          <p:cNvGrpSpPr/>
          <p:nvPr/>
        </p:nvGrpSpPr>
        <p:grpSpPr>
          <a:xfrm>
            <a:off x="-1" y="4533900"/>
            <a:ext cx="4308367" cy="5239349"/>
            <a:chOff x="0" y="0"/>
            <a:chExt cx="2907836" cy="17775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07836" cy="1777577"/>
            </a:xfrm>
            <a:custGeom>
              <a:avLst/>
              <a:gdLst/>
              <a:ahLst/>
              <a:cxnLst/>
              <a:rect l="l" t="t" r="r" b="b"/>
              <a:pathLst>
                <a:path w="2907836" h="1777577">
                  <a:moveTo>
                    <a:pt x="0" y="0"/>
                  </a:moveTo>
                  <a:lnTo>
                    <a:pt x="2907836" y="0"/>
                  </a:lnTo>
                  <a:lnTo>
                    <a:pt x="2907836" y="1777577"/>
                  </a:lnTo>
                  <a:lnTo>
                    <a:pt x="0" y="1777577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0" y="0"/>
            <a:ext cx="4308366" cy="6362700"/>
            <a:chOff x="0" y="0"/>
            <a:chExt cx="4870704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70704" cy="6350000"/>
            </a:xfrm>
            <a:prstGeom prst="flowChartDocument">
              <a:avLst/>
            </a:prstGeom>
            <a:blipFill>
              <a:blip r:embed="rId4"/>
              <a:stretch>
                <a:fillRect l="-32698" r="-62858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535649" y="1545050"/>
            <a:ext cx="6975318" cy="1130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720"/>
              </a:lnSpc>
              <a:spcBef>
                <a:spcPct val="0"/>
              </a:spcBef>
            </a:pPr>
            <a:r>
              <a:rPr lang="en-US" sz="8000">
                <a:solidFill>
                  <a:srgbClr val="000000"/>
                </a:solidFill>
                <a:latin typeface="Rosario Bold"/>
              </a:rPr>
              <a:t>Bij u in de buurt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864451" y="747702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34000" y="3181350"/>
            <a:ext cx="9985691" cy="3342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70841" lvl="1" indent="-335420">
              <a:lnSpc>
                <a:spcPts val="4350"/>
              </a:lnSpc>
              <a:buFont typeface="Arial"/>
              <a:buChar char="•"/>
            </a:pPr>
            <a:r>
              <a:rPr lang="en-US" sz="35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Hier</a:t>
            </a:r>
            <a:r>
              <a:rPr lang="en-US" sz="35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</a:t>
            </a:r>
            <a:r>
              <a:rPr lang="en-US" sz="35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ruimte</a:t>
            </a:r>
            <a:r>
              <a:rPr lang="en-US" sz="35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om </a:t>
            </a:r>
            <a:r>
              <a:rPr lang="en-US" sz="35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lokale</a:t>
            </a:r>
            <a:r>
              <a:rPr lang="en-US" sz="35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interventies</a:t>
            </a:r>
            <a:r>
              <a:rPr lang="en-US" sz="35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35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partijen</a:t>
            </a:r>
            <a:r>
              <a:rPr lang="en-US" sz="35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</a:t>
            </a:r>
            <a:r>
              <a:rPr lang="en-US" sz="35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benoemen</a:t>
            </a:r>
            <a:r>
              <a:rPr lang="en-US" sz="35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35421" lvl="1">
              <a:lnSpc>
                <a:spcPts val="4350"/>
              </a:lnSpc>
            </a:pPr>
            <a:endParaRPr lang="en-US" sz="35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70841" lvl="1" indent="-335420">
              <a:lnSpc>
                <a:spcPts val="4350"/>
              </a:lnSpc>
              <a:buFont typeface="Arial"/>
              <a:buChar char="•"/>
            </a:pPr>
            <a:r>
              <a:rPr lang="en-US" sz="35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Hulpmiddelenwijzer</a:t>
            </a:r>
            <a:r>
              <a:rPr lang="en-US" sz="35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Vilans</a:t>
            </a:r>
            <a:r>
              <a:rPr lang="en-US" sz="35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35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www.hulpmiddelenwijzer.nl</a:t>
            </a:r>
          </a:p>
          <a:p>
            <a:pPr marL="670841" lvl="1" indent="-335420">
              <a:lnSpc>
                <a:spcPts val="4350"/>
              </a:lnSpc>
              <a:buFont typeface="Arial"/>
              <a:buChar char="•"/>
            </a:pPr>
            <a:endParaRPr lang="en-US" sz="3107" dirty="0">
              <a:solidFill>
                <a:srgbClr val="000000"/>
              </a:solidFill>
              <a:latin typeface="Montserrat Bold"/>
            </a:endParaRP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B50E778B-1324-5275-5E9B-44D6D36AC3F4}"/>
              </a:ext>
            </a:extLst>
          </p:cNvPr>
          <p:cNvGrpSpPr/>
          <p:nvPr/>
        </p:nvGrpSpPr>
        <p:grpSpPr>
          <a:xfrm>
            <a:off x="0" y="9387451"/>
            <a:ext cx="18288000" cy="899549"/>
            <a:chOff x="0" y="0"/>
            <a:chExt cx="6902367" cy="971924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957F75B-376F-0E18-6F07-AC684C2F2C5A}"/>
                </a:ext>
              </a:extLst>
            </p:cNvPr>
            <p:cNvSpPr/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BAC062E4-1EB5-AEF9-56BB-EBF5A4811074}"/>
                </a:ext>
              </a:extLst>
            </p:cNvPr>
            <p:cNvSpPr txBox="1"/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476242" y="8956802"/>
            <a:ext cx="1783058" cy="295015"/>
          </a:xfrm>
          <a:custGeom>
            <a:avLst/>
            <a:gdLst/>
            <a:ahLst/>
            <a:cxnLst/>
            <a:rect l="l" t="t" r="r" b="b"/>
            <a:pathLst>
              <a:path w="1783058" h="295015">
                <a:moveTo>
                  <a:pt x="0" y="0"/>
                </a:moveTo>
                <a:lnTo>
                  <a:pt x="1783058" y="0"/>
                </a:lnTo>
                <a:lnTo>
                  <a:pt x="1783058" y="295015"/>
                </a:lnTo>
                <a:lnTo>
                  <a:pt x="0" y="295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526000" y="696274"/>
            <a:ext cx="762000" cy="2575547"/>
          </a:xfrm>
          <a:custGeom>
            <a:avLst/>
            <a:gdLst/>
            <a:ahLst/>
            <a:cxnLst/>
            <a:rect l="l" t="t" r="r" b="b"/>
            <a:pathLst>
              <a:path w="2556816" h="2575547">
                <a:moveTo>
                  <a:pt x="0" y="0"/>
                </a:moveTo>
                <a:lnTo>
                  <a:pt x="2556815" y="0"/>
                </a:lnTo>
                <a:lnTo>
                  <a:pt x="2556815" y="2575547"/>
                </a:lnTo>
                <a:lnTo>
                  <a:pt x="0" y="2575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235540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79461" y="9578419"/>
            <a:ext cx="2556816" cy="708581"/>
          </a:xfrm>
          <a:custGeom>
            <a:avLst/>
            <a:gdLst/>
            <a:ahLst/>
            <a:cxnLst/>
            <a:rect l="l" t="t" r="r" b="b"/>
            <a:pathLst>
              <a:path w="2556816" h="2575547">
                <a:moveTo>
                  <a:pt x="0" y="0"/>
                </a:moveTo>
                <a:lnTo>
                  <a:pt x="2556816" y="0"/>
                </a:lnTo>
                <a:lnTo>
                  <a:pt x="2556816" y="2575547"/>
                </a:lnTo>
                <a:lnTo>
                  <a:pt x="0" y="25755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26722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302951"/>
            <a:ext cx="16230600" cy="169519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l-NL"/>
          </a:p>
        </p:txBody>
      </p:sp>
      <p:sp>
        <p:nvSpPr>
          <p:cNvPr id="7" name="AutoShape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1814529"/>
            <a:ext cx="16230600" cy="169519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94960" y="5555904"/>
            <a:ext cx="698484" cy="710760"/>
          </a:xfrm>
          <a:custGeom>
            <a:avLst/>
            <a:gdLst/>
            <a:ahLst/>
            <a:cxnLst/>
            <a:rect l="l" t="t" r="r" b="b"/>
            <a:pathLst>
              <a:path w="698484" h="710760">
                <a:moveTo>
                  <a:pt x="0" y="0"/>
                </a:moveTo>
                <a:lnTo>
                  <a:pt x="698484" y="0"/>
                </a:lnTo>
                <a:lnTo>
                  <a:pt x="698484" y="710760"/>
                </a:lnTo>
                <a:lnTo>
                  <a:pt x="0" y="7107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313014" y="3486204"/>
            <a:ext cx="662375" cy="626773"/>
          </a:xfrm>
          <a:custGeom>
            <a:avLst/>
            <a:gdLst/>
            <a:ahLst/>
            <a:cxnLst/>
            <a:rect l="l" t="t" r="r" b="b"/>
            <a:pathLst>
              <a:path w="662375" h="626773">
                <a:moveTo>
                  <a:pt x="0" y="0"/>
                </a:moveTo>
                <a:lnTo>
                  <a:pt x="662375" y="0"/>
                </a:lnTo>
                <a:lnTo>
                  <a:pt x="662375" y="626772"/>
                </a:lnTo>
                <a:lnTo>
                  <a:pt x="0" y="6267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294960" y="4591624"/>
            <a:ext cx="772297" cy="551227"/>
          </a:xfrm>
          <a:custGeom>
            <a:avLst/>
            <a:gdLst/>
            <a:ahLst/>
            <a:cxnLst/>
            <a:rect l="l" t="t" r="r" b="b"/>
            <a:pathLst>
              <a:path w="772297" h="551227">
                <a:moveTo>
                  <a:pt x="0" y="0"/>
                </a:moveTo>
                <a:lnTo>
                  <a:pt x="772296" y="0"/>
                </a:lnTo>
                <a:lnTo>
                  <a:pt x="772296" y="551227"/>
                </a:lnTo>
                <a:lnTo>
                  <a:pt x="0" y="5512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21376" y="5142851"/>
            <a:ext cx="10059732" cy="5144149"/>
          </a:xfrm>
          <a:custGeom>
            <a:avLst/>
            <a:gdLst/>
            <a:ahLst/>
            <a:cxnLst/>
            <a:rect l="l" t="t" r="r" b="b"/>
            <a:pathLst>
              <a:path w="10059732" h="5658599">
                <a:moveTo>
                  <a:pt x="0" y="0"/>
                </a:moveTo>
                <a:lnTo>
                  <a:pt x="10059732" y="0"/>
                </a:lnTo>
                <a:lnTo>
                  <a:pt x="10059732" y="5658599"/>
                </a:lnTo>
                <a:lnTo>
                  <a:pt x="0" y="565859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" b="-12590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07074" y="6676239"/>
            <a:ext cx="586370" cy="804624"/>
          </a:xfrm>
          <a:custGeom>
            <a:avLst/>
            <a:gdLst/>
            <a:ahLst/>
            <a:cxnLst/>
            <a:rect l="l" t="t" r="r" b="b"/>
            <a:pathLst>
              <a:path w="586370" h="804624">
                <a:moveTo>
                  <a:pt x="0" y="0"/>
                </a:moveTo>
                <a:lnTo>
                  <a:pt x="586370" y="0"/>
                </a:lnTo>
                <a:lnTo>
                  <a:pt x="586370" y="804624"/>
                </a:lnTo>
                <a:lnTo>
                  <a:pt x="0" y="80462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9461" y="2914433"/>
            <a:ext cx="7695339" cy="1557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469"/>
              </a:lnSpc>
            </a:pPr>
            <a:r>
              <a:rPr lang="en-US" sz="12466" spc="-735">
                <a:solidFill>
                  <a:srgbClr val="000000"/>
                </a:solidFill>
                <a:latin typeface="Montserrat Bold"/>
              </a:rPr>
              <a:t>BEDANKT</a:t>
            </a: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4394993"/>
            <a:ext cx="5015153" cy="57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9"/>
              </a:lnSpc>
            </a:pPr>
            <a:r>
              <a:rPr lang="en-US" sz="3599">
                <a:solidFill>
                  <a:srgbClr val="000000"/>
                </a:solidFill>
                <a:latin typeface="Montserrat Italics"/>
              </a:rPr>
              <a:t>voor vandaag!</a:t>
            </a:r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80857" y="5543040"/>
            <a:ext cx="4939683" cy="43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25"/>
              </a:lnSpc>
            </a:pPr>
            <a:r>
              <a:rPr lang="en-US" sz="1700" spc="34" dirty="0">
                <a:solidFill>
                  <a:srgbClr val="FF0000"/>
                </a:solidFill>
                <a:latin typeface="Montserrat Bold"/>
              </a:rPr>
              <a:t>Link </a:t>
            </a:r>
            <a:r>
              <a:rPr lang="en-US" sz="1700" spc="34" dirty="0" err="1">
                <a:solidFill>
                  <a:srgbClr val="FF0000"/>
                </a:solidFill>
                <a:latin typeface="Montserrat Bold"/>
              </a:rPr>
              <a:t>naar</a:t>
            </a:r>
            <a:r>
              <a:rPr lang="en-US" sz="1700" spc="34" dirty="0">
                <a:solidFill>
                  <a:srgbClr val="FF0000"/>
                </a:solidFill>
                <a:latin typeface="Montserrat Bold"/>
              </a:rPr>
              <a:t> </a:t>
            </a:r>
            <a:r>
              <a:rPr lang="en-US" sz="1700" spc="34" dirty="0" err="1">
                <a:solidFill>
                  <a:srgbClr val="FF0000"/>
                </a:solidFill>
                <a:latin typeface="Montserrat Bold"/>
              </a:rPr>
              <a:t>uw</a:t>
            </a:r>
            <a:r>
              <a:rPr lang="en-US" sz="1700" spc="34" dirty="0">
                <a:solidFill>
                  <a:srgbClr val="FF0000"/>
                </a:solidFill>
                <a:latin typeface="Montserrat Bold"/>
              </a:rPr>
              <a:t> website</a:t>
            </a:r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80857" y="3498650"/>
            <a:ext cx="4939683" cy="43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25"/>
              </a:lnSpc>
            </a:pPr>
            <a:r>
              <a:rPr lang="en-US" sz="1700" spc="34">
                <a:solidFill>
                  <a:srgbClr val="FF0000"/>
                </a:solidFill>
                <a:latin typeface="Montserrat Bold"/>
              </a:rPr>
              <a:t>Adres</a:t>
            </a:r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80857" y="4566266"/>
            <a:ext cx="4939683" cy="43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25"/>
              </a:lnSpc>
            </a:pPr>
            <a:r>
              <a:rPr lang="en-US" sz="1700" spc="34" dirty="0">
                <a:solidFill>
                  <a:srgbClr val="FF0000"/>
                </a:solidFill>
                <a:latin typeface="Montserrat Bold"/>
              </a:rPr>
              <a:t>E-mail </a:t>
            </a:r>
            <a:r>
              <a:rPr lang="en-US" sz="1700" spc="34" dirty="0" err="1">
                <a:solidFill>
                  <a:srgbClr val="FF0000"/>
                </a:solidFill>
                <a:latin typeface="Montserrat Bold"/>
              </a:rPr>
              <a:t>adres</a:t>
            </a:r>
            <a:r>
              <a:rPr lang="en-US" sz="1700" spc="34" dirty="0">
                <a:solidFill>
                  <a:srgbClr val="FF0000"/>
                </a:solidFill>
                <a:latin typeface="Montserrat Bold"/>
              </a:rPr>
              <a:t> van de </a:t>
            </a:r>
            <a:r>
              <a:rPr lang="en-US" sz="1700" spc="34" dirty="0" err="1">
                <a:solidFill>
                  <a:srgbClr val="FF0000"/>
                </a:solidFill>
                <a:latin typeface="Montserrat Bold"/>
              </a:rPr>
              <a:t>organisatie</a:t>
            </a:r>
            <a:r>
              <a:rPr lang="en-US" sz="1700" spc="34" dirty="0">
                <a:solidFill>
                  <a:srgbClr val="FF0000"/>
                </a:solidFill>
                <a:latin typeface="Montserrat Bold"/>
              </a:rPr>
              <a:t> </a:t>
            </a:r>
          </a:p>
        </p:txBody>
      </p:sp>
      <p:sp>
        <p:nvSpPr>
          <p:cNvPr id="18" name="TextBox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480857" y="6795604"/>
            <a:ext cx="4939683" cy="430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25"/>
              </a:lnSpc>
            </a:pPr>
            <a:r>
              <a:rPr lang="nl-NL" sz="1700" spc="34" dirty="0">
                <a:solidFill>
                  <a:srgbClr val="FF0000"/>
                </a:solidFill>
                <a:latin typeface="Montserrat Bold"/>
              </a:rPr>
              <a:t>Telefoonnummer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0162" y="9565877"/>
            <a:ext cx="8642591" cy="482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3"/>
              </a:lnSpc>
              <a:spcBef>
                <a:spcPct val="0"/>
              </a:spcBef>
            </a:pPr>
            <a:endParaRPr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01500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072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150"/>
              </a:lnSpc>
              <a:spcBef>
                <a:spcPct val="0"/>
              </a:spcBef>
            </a:pPr>
            <a:r>
              <a:rPr lang="en-US" sz="1972">
                <a:solidFill>
                  <a:srgbClr val="000000"/>
                </a:solidFill>
                <a:latin typeface="Open Sans Bold Bold"/>
              </a:rPr>
              <a:t>UW LOGO</a:t>
            </a:r>
          </a:p>
        </p:txBody>
      </p:sp>
      <p:grpSp>
        <p:nvGrpSpPr>
          <p:cNvPr id="10" name="Group 10"/>
          <p:cNvGrpSpPr>
            <a:grpSpLocks noGrp="1" noUngrp="1" noRot="1" noMove="1" noResize="1"/>
          </p:cNvGrpSpPr>
          <p:nvPr/>
        </p:nvGrpSpPr>
        <p:grpSpPr>
          <a:xfrm>
            <a:off x="5831487" y="893021"/>
            <a:ext cx="6094835" cy="1354855"/>
            <a:chOff x="0" y="0"/>
            <a:chExt cx="8126447" cy="1806474"/>
          </a:xfrm>
        </p:grpSpPr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126447" cy="121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200"/>
                </a:lnSpc>
              </a:pPr>
              <a:r>
                <a:rPr lang="en-US" sz="6000" dirty="0">
                  <a:solidFill>
                    <a:srgbClr val="000000"/>
                  </a:solidFill>
                  <a:latin typeface="Rosario Bold"/>
                </a:rPr>
                <a:t>Video</a:t>
              </a:r>
            </a:p>
          </p:txBody>
        </p:sp>
        <p:sp>
          <p:nvSpPr>
            <p:cNvPr id="12" name="TextBox 12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492206"/>
              <a:ext cx="8126447" cy="314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endParaRPr/>
            </a:p>
          </p:txBody>
        </p:sp>
      </p:grpSp>
      <p:sp>
        <p:nvSpPr>
          <p:cNvPr id="13" name="AutoShape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31487" y="1844712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14" name="Group 2">
            <a:extLst>
              <a:ext uri="{FF2B5EF4-FFF2-40B4-BE49-F238E27FC236}">
                <a16:creationId xmlns:a16="http://schemas.microsoft.com/office/drawing/2014/main" id="{F68590C6-2087-D1CD-7244-9BD2898973A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" y="9387451"/>
            <a:ext cx="18288001" cy="899549"/>
            <a:chOff x="0" y="0"/>
            <a:chExt cx="6902367" cy="971924"/>
          </a:xfrm>
        </p:grpSpPr>
        <p:sp>
          <p:nvSpPr>
            <p:cNvPr id="15" name="Freeform 3">
              <a:extLst>
                <a:ext uri="{FF2B5EF4-FFF2-40B4-BE49-F238E27FC236}">
                  <a16:creationId xmlns:a16="http://schemas.microsoft.com/office/drawing/2014/main" id="{01011697-9728-5D65-D251-31DE8DF495D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61E2C049-6479-48FB-02DD-A03010753A0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Onlinemedia 4" title="Conny Helder komt met nieuwe plannen voor de ouderenzorg. “Het is niet makkelijk.&quot; | Op1">
            <a:hlinkClick r:id="" action="ppaction://media"/>
            <a:extLst>
              <a:ext uri="{FF2B5EF4-FFF2-40B4-BE49-F238E27FC236}">
                <a16:creationId xmlns:a16="http://schemas.microsoft.com/office/drawing/2014/main" id="{29ACCC93-0CD4-D836-37CD-3CBF826E30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89215" y="2191424"/>
            <a:ext cx="10767075" cy="6083397"/>
          </a:xfrm>
          <a:prstGeom prst="rect">
            <a:avLst/>
          </a:prstGeom>
        </p:spPr>
      </p:pic>
      <p:sp>
        <p:nvSpPr>
          <p:cNvPr id="2" name="TextBox 14">
            <a:extLst>
              <a:ext uri="{FF2B5EF4-FFF2-40B4-BE49-F238E27FC236}">
                <a16:creationId xmlns:a16="http://schemas.microsoft.com/office/drawing/2014/main" id="{69382A2F-7126-8EDD-4F35-1BE23ACC7E3B}"/>
              </a:ext>
            </a:extLst>
          </p:cNvPr>
          <p:cNvSpPr txBox="1">
            <a:spLocks/>
          </p:cNvSpPr>
          <p:nvPr/>
        </p:nvSpPr>
        <p:spPr>
          <a:xfrm>
            <a:off x="3589215" y="8198467"/>
            <a:ext cx="6438900" cy="423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84"/>
              </a:lnSpc>
            </a:pPr>
            <a:r>
              <a:rPr lang="en-US" sz="1400" dirty="0" err="1"/>
              <a:t>Bron</a:t>
            </a:r>
            <a:r>
              <a:rPr lang="en-US" sz="1400" dirty="0"/>
              <a:t>: (Op1, 2022)</a:t>
            </a:r>
            <a:endParaRPr lang="en-US" sz="1400" dirty="0">
              <a:solidFill>
                <a:srgbClr val="000000"/>
              </a:solidFill>
              <a:latin typeface="Montserrat Classic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1" y="9387451"/>
            <a:ext cx="18288001" cy="899549"/>
            <a:chOff x="0" y="0"/>
            <a:chExt cx="6902367" cy="971924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2" y="0"/>
            <a:ext cx="9144001" cy="10000908"/>
          </a:xfrm>
          <a:custGeom>
            <a:avLst/>
            <a:gdLst/>
            <a:ahLst/>
            <a:cxnLst/>
            <a:rect l="l" t="t" r="r" b="b"/>
            <a:pathLst>
              <a:path w="11897699" h="10287000">
                <a:moveTo>
                  <a:pt x="0" y="0"/>
                </a:moveTo>
                <a:lnTo>
                  <a:pt x="11897699" y="0"/>
                </a:lnTo>
                <a:lnTo>
                  <a:pt x="1189769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32558" t="-286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598615" y="-597087"/>
            <a:ext cx="4049947" cy="5304276"/>
          </a:xfrm>
          <a:custGeom>
            <a:avLst/>
            <a:gdLst/>
            <a:ahLst/>
            <a:cxnLst/>
            <a:rect l="l" t="t" r="r" b="b"/>
            <a:pathLst>
              <a:path w="8672074" h="8246354">
                <a:moveTo>
                  <a:pt x="0" y="0"/>
                </a:moveTo>
                <a:lnTo>
                  <a:pt x="8672074" y="0"/>
                </a:lnTo>
                <a:lnTo>
                  <a:pt x="8672074" y="8246354"/>
                </a:lnTo>
                <a:lnTo>
                  <a:pt x="0" y="82463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14128" b="-60065"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9900693" y="1691307"/>
            <a:ext cx="8069351" cy="7696144"/>
          </a:xfrm>
          <a:custGeom>
            <a:avLst/>
            <a:gdLst/>
            <a:ahLst/>
            <a:cxnLst/>
            <a:rect l="l" t="t" r="r" b="b"/>
            <a:pathLst>
              <a:path w="8069351" h="7696144">
                <a:moveTo>
                  <a:pt x="8069351" y="0"/>
                </a:moveTo>
                <a:lnTo>
                  <a:pt x="0" y="0"/>
                </a:lnTo>
                <a:lnTo>
                  <a:pt x="0" y="7696144"/>
                </a:lnTo>
                <a:lnTo>
                  <a:pt x="8069351" y="7696144"/>
                </a:lnTo>
                <a:lnTo>
                  <a:pt x="8069351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005476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2039600" y="809812"/>
            <a:ext cx="1078251" cy="1709044"/>
          </a:xfrm>
          <a:custGeom>
            <a:avLst/>
            <a:gdLst/>
            <a:ahLst/>
            <a:cxnLst/>
            <a:rect l="l" t="t" r="r" b="b"/>
            <a:pathLst>
              <a:path w="1078251" h="1709044">
                <a:moveTo>
                  <a:pt x="0" y="0"/>
                </a:moveTo>
                <a:lnTo>
                  <a:pt x="1078251" y="0"/>
                </a:lnTo>
                <a:lnTo>
                  <a:pt x="1078251" y="1709044"/>
                </a:lnTo>
                <a:lnTo>
                  <a:pt x="0" y="17090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85749" y="2608727"/>
            <a:ext cx="6125604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Hoe </a:t>
            </a:r>
            <a:r>
              <a:rPr lang="en-US" sz="3199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blijft</a:t>
            </a:r>
            <a:r>
              <a:rPr lang="en-US" sz="3199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u </a:t>
            </a:r>
            <a:r>
              <a:rPr lang="en-US" sz="3199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zelfredzaam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?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62664" y="3783938"/>
            <a:ext cx="6772870" cy="721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Hoe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behoud</a:t>
            </a:r>
            <a:r>
              <a:rPr lang="en-US" sz="3199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t u </a:t>
            </a:r>
            <a:r>
              <a:rPr lang="en-US" sz="3199" dirty="0" err="1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uw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eigen regie?</a:t>
            </a: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78481" y="4955515"/>
            <a:ext cx="5401866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Hoe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blijft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u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bij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de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tijd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?</a:t>
            </a:r>
          </a:p>
        </p:txBody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68677" y="6127091"/>
            <a:ext cx="6294523" cy="721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3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Hoe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blijf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u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genoeg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bewegen</a:t>
            </a:r>
            <a:r>
              <a: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?</a:t>
            </a:r>
          </a:p>
        </p:txBody>
      </p:sp>
      <p:sp>
        <p:nvSpPr>
          <p:cNvPr id="14" name="Freeform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396243" y="377047"/>
            <a:ext cx="679826" cy="1077533"/>
          </a:xfrm>
          <a:custGeom>
            <a:avLst/>
            <a:gdLst/>
            <a:ahLst/>
            <a:cxnLst/>
            <a:rect l="l" t="t" r="r" b="b"/>
            <a:pathLst>
              <a:path w="679826" h="1077533">
                <a:moveTo>
                  <a:pt x="0" y="0"/>
                </a:moveTo>
                <a:lnTo>
                  <a:pt x="679825" y="0"/>
                </a:lnTo>
                <a:lnTo>
                  <a:pt x="679825" y="1077533"/>
                </a:lnTo>
                <a:lnTo>
                  <a:pt x="0" y="10775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Freeform 1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195022" y="600058"/>
            <a:ext cx="1078251" cy="1709044"/>
          </a:xfrm>
          <a:custGeom>
            <a:avLst/>
            <a:gdLst/>
            <a:ahLst/>
            <a:cxnLst/>
            <a:rect l="l" t="t" r="r" b="b"/>
            <a:pathLst>
              <a:path w="1078251" h="1709044">
                <a:moveTo>
                  <a:pt x="0" y="0"/>
                </a:moveTo>
                <a:lnTo>
                  <a:pt x="1078251" y="0"/>
                </a:lnTo>
                <a:lnTo>
                  <a:pt x="1078251" y="1709044"/>
                </a:lnTo>
                <a:lnTo>
                  <a:pt x="0" y="17090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Freeform 1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266568" y="1043045"/>
            <a:ext cx="536425" cy="850241"/>
          </a:xfrm>
          <a:custGeom>
            <a:avLst/>
            <a:gdLst/>
            <a:ahLst/>
            <a:cxnLst/>
            <a:rect l="l" t="t" r="r" b="b"/>
            <a:pathLst>
              <a:path w="536425" h="850241">
                <a:moveTo>
                  <a:pt x="0" y="0"/>
                </a:moveTo>
                <a:lnTo>
                  <a:pt x="536425" y="0"/>
                </a:lnTo>
                <a:lnTo>
                  <a:pt x="536425" y="850241"/>
                </a:lnTo>
                <a:lnTo>
                  <a:pt x="0" y="8502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7" name="Freeform 1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463773" y="1794632"/>
            <a:ext cx="680347" cy="1078360"/>
          </a:xfrm>
          <a:custGeom>
            <a:avLst/>
            <a:gdLst/>
            <a:ahLst/>
            <a:cxnLst/>
            <a:rect l="l" t="t" r="r" b="b"/>
            <a:pathLst>
              <a:path w="680347" h="1078360">
                <a:moveTo>
                  <a:pt x="0" y="0"/>
                </a:moveTo>
                <a:lnTo>
                  <a:pt x="680347" y="0"/>
                </a:lnTo>
                <a:lnTo>
                  <a:pt x="680347" y="1078360"/>
                </a:lnTo>
                <a:lnTo>
                  <a:pt x="0" y="10783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Freeform 1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3305268" y="1650848"/>
            <a:ext cx="430888" cy="682964"/>
          </a:xfrm>
          <a:custGeom>
            <a:avLst/>
            <a:gdLst/>
            <a:ahLst/>
            <a:cxnLst/>
            <a:rect l="l" t="t" r="r" b="b"/>
            <a:pathLst>
              <a:path w="430888" h="682964">
                <a:moveTo>
                  <a:pt x="0" y="0"/>
                </a:moveTo>
                <a:lnTo>
                  <a:pt x="430888" y="0"/>
                </a:lnTo>
                <a:lnTo>
                  <a:pt x="430888" y="682964"/>
                </a:lnTo>
                <a:lnTo>
                  <a:pt x="0" y="6829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9" name="Freeform 1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663798" y="756739"/>
            <a:ext cx="440274" cy="697841"/>
          </a:xfrm>
          <a:custGeom>
            <a:avLst/>
            <a:gdLst/>
            <a:ahLst/>
            <a:cxnLst/>
            <a:rect l="l" t="t" r="r" b="b"/>
            <a:pathLst>
              <a:path w="440274" h="697841">
                <a:moveTo>
                  <a:pt x="0" y="0"/>
                </a:moveTo>
                <a:lnTo>
                  <a:pt x="440274" y="0"/>
                </a:lnTo>
                <a:lnTo>
                  <a:pt x="440274" y="697841"/>
                </a:lnTo>
                <a:lnTo>
                  <a:pt x="0" y="69784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0" name="TextBox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072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72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/>
                <a:ea typeface="+mn-ea"/>
                <a:cs typeface="+mn-cs"/>
              </a:rPr>
              <a:t>UW LOGO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6934200" y="1"/>
            <a:ext cx="12145609" cy="10287000"/>
            <a:chOff x="0" y="0"/>
            <a:chExt cx="3198844" cy="2821327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198844" cy="2821327"/>
            </a:xfrm>
            <a:custGeom>
              <a:avLst/>
              <a:gdLst/>
              <a:ahLst/>
              <a:cxnLst/>
              <a:rect l="l" t="t" r="r" b="b"/>
              <a:pathLst>
                <a:path w="3198844" h="2821327">
                  <a:moveTo>
                    <a:pt x="0" y="0"/>
                  </a:moveTo>
                  <a:lnTo>
                    <a:pt x="3198844" y="0"/>
                  </a:lnTo>
                  <a:lnTo>
                    <a:pt x="3198844" y="2821327"/>
                  </a:lnTo>
                  <a:lnTo>
                    <a:pt x="0" y="2821327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3198844" cy="28594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8700" y="1037995"/>
            <a:ext cx="5025251" cy="3256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sario Bold"/>
                <a:ea typeface="+mn-ea"/>
                <a:cs typeface="+mn-cs"/>
              </a:rPr>
              <a:t>Wat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sario Bold"/>
                <a:ea typeface="+mn-ea"/>
                <a:cs typeface="+mn-cs"/>
              </a:rPr>
              <a:t>gaan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sario Bold"/>
                <a:ea typeface="+mn-ea"/>
                <a:cs typeface="+mn-cs"/>
              </a:rPr>
              <a:t> we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sario Bold"/>
                <a:ea typeface="+mn-ea"/>
                <a:cs typeface="+mn-cs"/>
              </a:rPr>
              <a:t>doen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sario Bold"/>
                <a:ea typeface="+mn-ea"/>
                <a:cs typeface="+mn-cs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sario Bold"/>
                <a:ea typeface="+mn-ea"/>
                <a:cs typeface="+mn-cs"/>
              </a:rPr>
              <a:t>vandaag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sario Bold"/>
                <a:ea typeface="+mn-ea"/>
                <a:cs typeface="+mn-cs"/>
              </a:rPr>
              <a:t>?</a:t>
            </a:r>
          </a:p>
        </p:txBody>
      </p:sp>
      <p:sp>
        <p:nvSpPr>
          <p:cNvPr id="7" name="TextBox 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57526" y="7592548"/>
            <a:ext cx="5331255" cy="46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53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VALLEN</a:t>
            </a:r>
            <a:endParaRPr kumimoji="0" lang="en-US" sz="315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 Bold" panose="020B0604020202020204" charset="0"/>
              <a:ea typeface="Open Sans Bold Bold" panose="020B0604020202020204" charset="0"/>
              <a:cs typeface="Open Sans Bold Bold" panose="020B0604020202020204" charset="0"/>
            </a:endParaRPr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1862" y="7412952"/>
            <a:ext cx="1758563" cy="76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15.20</a:t>
            </a:r>
          </a:p>
        </p:txBody>
      </p:sp>
      <p:sp>
        <p:nvSpPr>
          <p:cNvPr id="9" name="TextBox 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1862" y="1019175"/>
            <a:ext cx="1758563" cy="76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14.00</a:t>
            </a:r>
          </a:p>
        </p:txBody>
      </p:sp>
      <p:sp>
        <p:nvSpPr>
          <p:cNvPr id="10" name="TextBox 1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57526" y="1172889"/>
            <a:ext cx="5331255" cy="46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WELKOM</a:t>
            </a:r>
          </a:p>
        </p:txBody>
      </p:sp>
      <p:sp>
        <p:nvSpPr>
          <p:cNvPr id="11" name="TextBox 1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1862" y="2297930"/>
            <a:ext cx="1758563" cy="76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14.05</a:t>
            </a:r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57526" y="2451645"/>
            <a:ext cx="5331255" cy="46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GEZONDHEID</a:t>
            </a:r>
          </a:p>
        </p:txBody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1862" y="3576686"/>
            <a:ext cx="1758563" cy="76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14.25</a:t>
            </a: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57526" y="3735483"/>
            <a:ext cx="5331255" cy="46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53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BEWEGEN</a:t>
            </a:r>
            <a:endParaRPr kumimoji="0" lang="en-US" sz="315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 Bold" panose="020B0604020202020204" charset="0"/>
              <a:ea typeface="Open Sans Bold Bold" panose="020B0604020202020204" charset="0"/>
              <a:cs typeface="Open Sans Bold Bold" panose="020B0604020202020204" charset="0"/>
            </a:endParaRPr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1862" y="4855441"/>
            <a:ext cx="1758563" cy="76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14.50</a:t>
            </a:r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57526" y="5021171"/>
            <a:ext cx="5331255" cy="46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153" dirty="0">
                <a:solidFill>
                  <a:srgbClr val="000000"/>
                </a:solidFill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LEUKE ACTIVITEIT</a:t>
            </a:r>
            <a:endParaRPr kumimoji="0" lang="en-US" sz="315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 Bold" panose="020B0604020202020204" charset="0"/>
              <a:ea typeface="Open Sans Bold Bold" panose="020B0604020202020204" charset="0"/>
              <a:cs typeface="Open Sans Bold Bold" panose="020B0604020202020204" charset="0"/>
            </a:endParaRPr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1862" y="6134196"/>
            <a:ext cx="1758563" cy="76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15.10</a:t>
            </a:r>
          </a:p>
        </p:txBody>
      </p:sp>
      <p:sp>
        <p:nvSpPr>
          <p:cNvPr id="18" name="TextBox 1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57526" y="6306860"/>
            <a:ext cx="5331255" cy="46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PAUZE</a:t>
            </a:r>
          </a:p>
        </p:txBody>
      </p:sp>
      <p:sp>
        <p:nvSpPr>
          <p:cNvPr id="19" name="TextBox 19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57526" y="8866221"/>
            <a:ext cx="5331255" cy="468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78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53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AFSLUITEN</a:t>
            </a:r>
          </a:p>
        </p:txBody>
      </p:sp>
      <p:sp>
        <p:nvSpPr>
          <p:cNvPr id="20" name="TextBox 2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11862" y="8691707"/>
            <a:ext cx="1758563" cy="766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0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4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15.50</a:t>
            </a:r>
            <a:endParaRPr kumimoji="0" lang="en-US" sz="504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 Bold Bold" panose="020B0604020202020204" charset="0"/>
              <a:ea typeface="Open Sans Bold Bold" panose="020B0604020202020204" charset="0"/>
              <a:cs typeface="Open Sans Bold Bold" panose="020B0604020202020204" charset="0"/>
            </a:endParaRPr>
          </a:p>
        </p:txBody>
      </p:sp>
      <p:pic>
        <p:nvPicPr>
          <p:cNvPr id="22" name="Afbeelding 21" descr="Afbeelding met tekening, Menselijk gezicht, clipart, illustratie">
            <a:extLst>
              <a:ext uri="{FF2B5EF4-FFF2-40B4-BE49-F238E27FC236}">
                <a16:creationId xmlns:a16="http://schemas.microsoft.com/office/drawing/2014/main" id="{9DBA22B4-FE78-0865-3E76-B88BB6D3EC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44" y="5143500"/>
            <a:ext cx="5414301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0" y="926653"/>
            <a:ext cx="18288000" cy="3176946"/>
            <a:chOff x="0" y="0"/>
            <a:chExt cx="4816593" cy="836727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816592" cy="836727"/>
            </a:xfrm>
            <a:custGeom>
              <a:avLst/>
              <a:gdLst/>
              <a:ahLst/>
              <a:cxnLst/>
              <a:rect l="l" t="t" r="r" b="b"/>
              <a:pathLst>
                <a:path w="4816592" h="836727">
                  <a:moveTo>
                    <a:pt x="0" y="0"/>
                  </a:moveTo>
                  <a:lnTo>
                    <a:pt x="4816592" y="0"/>
                  </a:lnTo>
                  <a:lnTo>
                    <a:pt x="4816592" y="836727"/>
                  </a:lnTo>
                  <a:lnTo>
                    <a:pt x="0" y="836727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4816593" cy="874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181600" y="6003112"/>
            <a:ext cx="7634469" cy="4294389"/>
          </a:xfrm>
          <a:custGeom>
            <a:avLst/>
            <a:gdLst/>
            <a:ahLst/>
            <a:cxnLst/>
            <a:rect l="l" t="t" r="r" b="b"/>
            <a:pathLst>
              <a:path w="7634469" h="4294389">
                <a:moveTo>
                  <a:pt x="0" y="0"/>
                </a:moveTo>
                <a:lnTo>
                  <a:pt x="7634468" y="0"/>
                </a:lnTo>
                <a:lnTo>
                  <a:pt x="7634468" y="4294389"/>
                </a:lnTo>
                <a:lnTo>
                  <a:pt x="0" y="42943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7727" y="1501568"/>
            <a:ext cx="12512535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0"/>
              </a:lnSpc>
            </a:pPr>
            <a:r>
              <a:rPr lang="nl-NL" sz="8000" dirty="0">
                <a:solidFill>
                  <a:srgbClr val="000000"/>
                </a:solidFill>
                <a:latin typeface="Rosario Bold"/>
              </a:rPr>
              <a:t>Aan welke woorden denkt u bij ‘gezondheid'</a:t>
            </a:r>
            <a:r>
              <a:rPr lang="en-US" sz="8000" dirty="0">
                <a:solidFill>
                  <a:srgbClr val="000000"/>
                </a:solidFill>
                <a:latin typeface="Rosario Bold"/>
              </a:rPr>
              <a:t>?</a:t>
            </a:r>
          </a:p>
        </p:txBody>
      </p: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54882" y="5192674"/>
            <a:ext cx="969217" cy="1536222"/>
          </a:xfrm>
          <a:custGeom>
            <a:avLst/>
            <a:gdLst/>
            <a:ahLst/>
            <a:cxnLst/>
            <a:rect l="l" t="t" r="r" b="b"/>
            <a:pathLst>
              <a:path w="969217" h="1536222">
                <a:moveTo>
                  <a:pt x="0" y="0"/>
                </a:moveTo>
                <a:lnTo>
                  <a:pt x="969217" y="0"/>
                </a:lnTo>
                <a:lnTo>
                  <a:pt x="969217" y="1536222"/>
                </a:lnTo>
                <a:lnTo>
                  <a:pt x="0" y="15362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77111" y="4728876"/>
            <a:ext cx="611080" cy="968571"/>
          </a:xfrm>
          <a:custGeom>
            <a:avLst/>
            <a:gdLst/>
            <a:ahLst/>
            <a:cxnLst/>
            <a:rect l="l" t="t" r="r" b="b"/>
            <a:pathLst>
              <a:path w="611080" h="968571">
                <a:moveTo>
                  <a:pt x="0" y="0"/>
                </a:moveTo>
                <a:lnTo>
                  <a:pt x="611080" y="0"/>
                </a:lnTo>
                <a:lnTo>
                  <a:pt x="611080" y="968571"/>
                </a:lnTo>
                <a:lnTo>
                  <a:pt x="0" y="9685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93995" y="4929336"/>
            <a:ext cx="969217" cy="1536222"/>
          </a:xfrm>
          <a:custGeom>
            <a:avLst/>
            <a:gdLst/>
            <a:ahLst/>
            <a:cxnLst/>
            <a:rect l="l" t="t" r="r" b="b"/>
            <a:pathLst>
              <a:path w="969217" h="1536222">
                <a:moveTo>
                  <a:pt x="0" y="0"/>
                </a:moveTo>
                <a:lnTo>
                  <a:pt x="969216" y="0"/>
                </a:lnTo>
                <a:lnTo>
                  <a:pt x="969216" y="1536222"/>
                </a:lnTo>
                <a:lnTo>
                  <a:pt x="0" y="15362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59428" y="5327527"/>
            <a:ext cx="482180" cy="764263"/>
          </a:xfrm>
          <a:custGeom>
            <a:avLst/>
            <a:gdLst/>
            <a:ahLst/>
            <a:cxnLst/>
            <a:rect l="l" t="t" r="r" b="b"/>
            <a:pathLst>
              <a:path w="482180" h="764263">
                <a:moveTo>
                  <a:pt x="0" y="0"/>
                </a:moveTo>
                <a:lnTo>
                  <a:pt x="482180" y="0"/>
                </a:lnTo>
                <a:lnTo>
                  <a:pt x="482180" y="764263"/>
                </a:lnTo>
                <a:lnTo>
                  <a:pt x="0" y="7642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634447" y="6003112"/>
            <a:ext cx="611549" cy="969314"/>
          </a:xfrm>
          <a:custGeom>
            <a:avLst/>
            <a:gdLst/>
            <a:ahLst/>
            <a:cxnLst/>
            <a:rect l="l" t="t" r="r" b="b"/>
            <a:pathLst>
              <a:path w="611549" h="969314">
                <a:moveTo>
                  <a:pt x="0" y="0"/>
                </a:moveTo>
                <a:lnTo>
                  <a:pt x="611550" y="0"/>
                </a:lnTo>
                <a:lnTo>
                  <a:pt x="611550" y="969315"/>
                </a:lnTo>
                <a:lnTo>
                  <a:pt x="0" y="9693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795335" y="5873868"/>
            <a:ext cx="387316" cy="613901"/>
          </a:xfrm>
          <a:custGeom>
            <a:avLst/>
            <a:gdLst/>
            <a:ahLst/>
            <a:cxnLst/>
            <a:rect l="l" t="t" r="r" b="b"/>
            <a:pathLst>
              <a:path w="387316" h="613901">
                <a:moveTo>
                  <a:pt x="0" y="0"/>
                </a:moveTo>
                <a:lnTo>
                  <a:pt x="387316" y="0"/>
                </a:lnTo>
                <a:lnTo>
                  <a:pt x="387316" y="613901"/>
                </a:lnTo>
                <a:lnTo>
                  <a:pt x="0" y="6139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14245" y="5070173"/>
            <a:ext cx="395753" cy="627274"/>
          </a:xfrm>
          <a:custGeom>
            <a:avLst/>
            <a:gdLst/>
            <a:ahLst/>
            <a:cxnLst/>
            <a:rect l="l" t="t" r="r" b="b"/>
            <a:pathLst>
              <a:path w="395753" h="627274">
                <a:moveTo>
                  <a:pt x="0" y="0"/>
                </a:moveTo>
                <a:lnTo>
                  <a:pt x="395753" y="0"/>
                </a:lnTo>
                <a:lnTo>
                  <a:pt x="395753" y="627274"/>
                </a:lnTo>
                <a:lnTo>
                  <a:pt x="0" y="627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13855" y="5760402"/>
            <a:ext cx="18315706" cy="4062417"/>
            <a:chOff x="0" y="-38100"/>
            <a:chExt cx="4823890" cy="874827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7298" y="0"/>
              <a:ext cx="4816592" cy="836727"/>
            </a:xfrm>
            <a:custGeom>
              <a:avLst/>
              <a:gdLst/>
              <a:ahLst/>
              <a:cxnLst/>
              <a:rect l="l" t="t" r="r" b="b"/>
              <a:pathLst>
                <a:path w="4816592" h="836727">
                  <a:moveTo>
                    <a:pt x="0" y="0"/>
                  </a:moveTo>
                  <a:lnTo>
                    <a:pt x="4816592" y="0"/>
                  </a:lnTo>
                  <a:lnTo>
                    <a:pt x="4816592" y="836727"/>
                  </a:lnTo>
                  <a:lnTo>
                    <a:pt x="0" y="836727"/>
                  </a:lnTo>
                  <a:close/>
                </a:path>
              </a:pathLst>
            </a:custGeom>
            <a:solidFill>
              <a:srgbClr val="F1F2F2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4816593" cy="874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40618" y="1632546"/>
            <a:ext cx="7634469" cy="4294389"/>
          </a:xfrm>
          <a:custGeom>
            <a:avLst/>
            <a:gdLst/>
            <a:ahLst/>
            <a:cxnLst/>
            <a:rect l="l" t="t" r="r" b="b"/>
            <a:pathLst>
              <a:path w="7634469" h="4294389">
                <a:moveTo>
                  <a:pt x="0" y="0"/>
                </a:moveTo>
                <a:lnTo>
                  <a:pt x="7634468" y="0"/>
                </a:lnTo>
                <a:lnTo>
                  <a:pt x="7634468" y="4294389"/>
                </a:lnTo>
                <a:lnTo>
                  <a:pt x="0" y="42943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3" r="-223"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887732" y="6748311"/>
            <a:ext cx="12512535" cy="218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80"/>
              </a:lnSpc>
            </a:pPr>
            <a:r>
              <a:rPr lang="nl-NL" sz="8000" dirty="0">
                <a:solidFill>
                  <a:srgbClr val="000000"/>
                </a:solidFill>
                <a:latin typeface="Rosario Bold"/>
              </a:rPr>
              <a:t>Wat vindt u het belangrijkste voor uw gezondheid?</a:t>
            </a:r>
            <a:endParaRPr lang="en-US" sz="8000" dirty="0">
              <a:solidFill>
                <a:srgbClr val="000000"/>
              </a:solidFill>
              <a:latin typeface="Rosario Bold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C0CC6247-CB33-FBFF-54D5-EC129FE3BE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85887" y="826120"/>
            <a:ext cx="969217" cy="1536222"/>
          </a:xfrm>
          <a:custGeom>
            <a:avLst/>
            <a:gdLst/>
            <a:ahLst/>
            <a:cxnLst/>
            <a:rect l="l" t="t" r="r" b="b"/>
            <a:pathLst>
              <a:path w="969217" h="1536222">
                <a:moveTo>
                  <a:pt x="0" y="0"/>
                </a:moveTo>
                <a:lnTo>
                  <a:pt x="969217" y="0"/>
                </a:lnTo>
                <a:lnTo>
                  <a:pt x="969217" y="1536222"/>
                </a:lnTo>
                <a:lnTo>
                  <a:pt x="0" y="15362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C9505B27-99CD-C8F2-1BC4-34326963F0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08116" y="362322"/>
            <a:ext cx="611080" cy="968571"/>
          </a:xfrm>
          <a:custGeom>
            <a:avLst/>
            <a:gdLst/>
            <a:ahLst/>
            <a:cxnLst/>
            <a:rect l="l" t="t" r="r" b="b"/>
            <a:pathLst>
              <a:path w="611080" h="968571">
                <a:moveTo>
                  <a:pt x="0" y="0"/>
                </a:moveTo>
                <a:lnTo>
                  <a:pt x="611080" y="0"/>
                </a:lnTo>
                <a:lnTo>
                  <a:pt x="611080" y="968571"/>
                </a:lnTo>
                <a:lnTo>
                  <a:pt x="0" y="9685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C597EA2A-E955-742E-8917-DE3BC800DB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5000" y="562782"/>
            <a:ext cx="969217" cy="1536222"/>
          </a:xfrm>
          <a:custGeom>
            <a:avLst/>
            <a:gdLst/>
            <a:ahLst/>
            <a:cxnLst/>
            <a:rect l="l" t="t" r="r" b="b"/>
            <a:pathLst>
              <a:path w="969217" h="1536222">
                <a:moveTo>
                  <a:pt x="0" y="0"/>
                </a:moveTo>
                <a:lnTo>
                  <a:pt x="969216" y="0"/>
                </a:lnTo>
                <a:lnTo>
                  <a:pt x="969216" y="1536222"/>
                </a:lnTo>
                <a:lnTo>
                  <a:pt x="0" y="15362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486D4FFA-A6F0-39A7-68F5-22CB208A9B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90433" y="960973"/>
            <a:ext cx="482180" cy="764263"/>
          </a:xfrm>
          <a:custGeom>
            <a:avLst/>
            <a:gdLst/>
            <a:ahLst/>
            <a:cxnLst/>
            <a:rect l="l" t="t" r="r" b="b"/>
            <a:pathLst>
              <a:path w="482180" h="764263">
                <a:moveTo>
                  <a:pt x="0" y="0"/>
                </a:moveTo>
                <a:lnTo>
                  <a:pt x="482180" y="0"/>
                </a:lnTo>
                <a:lnTo>
                  <a:pt x="482180" y="764263"/>
                </a:lnTo>
                <a:lnTo>
                  <a:pt x="0" y="7642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A66C4FD7-F58A-C787-111E-337F8F5E69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665452" y="1636558"/>
            <a:ext cx="611549" cy="969314"/>
          </a:xfrm>
          <a:custGeom>
            <a:avLst/>
            <a:gdLst/>
            <a:ahLst/>
            <a:cxnLst/>
            <a:rect l="l" t="t" r="r" b="b"/>
            <a:pathLst>
              <a:path w="611549" h="969314">
                <a:moveTo>
                  <a:pt x="0" y="0"/>
                </a:moveTo>
                <a:lnTo>
                  <a:pt x="611550" y="0"/>
                </a:lnTo>
                <a:lnTo>
                  <a:pt x="611550" y="969315"/>
                </a:lnTo>
                <a:lnTo>
                  <a:pt x="0" y="9693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B86C2706-73B7-73B9-191E-C2A5B07479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26340" y="1507314"/>
            <a:ext cx="387316" cy="613901"/>
          </a:xfrm>
          <a:custGeom>
            <a:avLst/>
            <a:gdLst/>
            <a:ahLst/>
            <a:cxnLst/>
            <a:rect l="l" t="t" r="r" b="b"/>
            <a:pathLst>
              <a:path w="387316" h="613901">
                <a:moveTo>
                  <a:pt x="0" y="0"/>
                </a:moveTo>
                <a:lnTo>
                  <a:pt x="387316" y="0"/>
                </a:lnTo>
                <a:lnTo>
                  <a:pt x="387316" y="613901"/>
                </a:lnTo>
                <a:lnTo>
                  <a:pt x="0" y="6139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B75FF82-4211-D359-9B9C-EB0443BD50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845250" y="703619"/>
            <a:ext cx="395753" cy="627274"/>
          </a:xfrm>
          <a:custGeom>
            <a:avLst/>
            <a:gdLst/>
            <a:ahLst/>
            <a:cxnLst/>
            <a:rect l="l" t="t" r="r" b="b"/>
            <a:pathLst>
              <a:path w="395753" h="627274">
                <a:moveTo>
                  <a:pt x="0" y="0"/>
                </a:moveTo>
                <a:lnTo>
                  <a:pt x="395753" y="0"/>
                </a:lnTo>
                <a:lnTo>
                  <a:pt x="395753" y="627274"/>
                </a:lnTo>
                <a:lnTo>
                  <a:pt x="0" y="627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72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0162" y="9565877"/>
            <a:ext cx="8642591" cy="482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6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4"/>
          <p:cNvGrpSpPr>
            <a:grpSpLocks noGrp="1" noUngrp="1" noRot="1" noMove="1" noResize="1"/>
          </p:cNvGrpSpPr>
          <p:nvPr/>
        </p:nvGrpSpPr>
        <p:grpSpPr>
          <a:xfrm>
            <a:off x="0" y="9387451"/>
            <a:ext cx="18288000" cy="899549"/>
            <a:chOff x="0" y="0"/>
            <a:chExt cx="6902367" cy="971924"/>
          </a:xfrm>
        </p:grpSpPr>
        <p:sp>
          <p:nvSpPr>
            <p:cNvPr id="5" name="Freeform 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9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Freeform 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01500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8" name="Group 8"/>
          <p:cNvGrpSpPr>
            <a:grpSpLocks noGrp="1" noUngrp="1" noRot="1" noMove="1" noResize="1"/>
          </p:cNvGrpSpPr>
          <p:nvPr/>
        </p:nvGrpSpPr>
        <p:grpSpPr>
          <a:xfrm>
            <a:off x="5831487" y="893021"/>
            <a:ext cx="10270435" cy="1354855"/>
            <a:chOff x="0" y="0"/>
            <a:chExt cx="13693914" cy="1806474"/>
          </a:xfrm>
        </p:grpSpPr>
        <p:sp>
          <p:nvSpPr>
            <p:cNvPr id="9" name="TextBox 9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3693914" cy="121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7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sario Bold"/>
                  <a:ea typeface="+mn-ea"/>
                  <a:cs typeface="+mn-cs"/>
                </a:rPr>
                <a:t>Positieve</a:t>
              </a:r>
              <a:r>
                <a:rPr kumimoji="0" lang="en-US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sario Bold"/>
                  <a:ea typeface="+mn-ea"/>
                  <a:cs typeface="+mn-cs"/>
                </a:rPr>
                <a:t> </a:t>
              </a:r>
              <a:r>
                <a:rPr kumimoji="0" lang="en-US" sz="6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sario Bold"/>
                  <a:ea typeface="+mn-ea"/>
                  <a:cs typeface="+mn-cs"/>
                </a:rPr>
                <a:t>gezondheid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sario Bold"/>
                <a:ea typeface="+mn-ea"/>
                <a:cs typeface="+mn-cs"/>
              </a:endParaRPr>
            </a:p>
          </p:txBody>
        </p:sp>
        <p:sp>
          <p:nvSpPr>
            <p:cNvPr id="10" name="TextBox 10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492206"/>
              <a:ext cx="13693914" cy="314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AutoShape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31487" y="1844712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2794870" y="3162300"/>
            <a:ext cx="13592305" cy="1491153"/>
            <a:chOff x="0" y="0"/>
            <a:chExt cx="3579866" cy="557125"/>
          </a:xfrm>
          <a:solidFill>
            <a:schemeClr val="bg1">
              <a:lumMod val="85000"/>
            </a:schemeClr>
          </a:solidFill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579866" cy="557125"/>
            </a:xfrm>
            <a:custGeom>
              <a:avLst/>
              <a:gdLst/>
              <a:ahLst/>
              <a:cxnLst/>
              <a:rect l="l" t="t" r="r" b="b"/>
              <a:pathLst>
                <a:path w="3579866" h="557125">
                  <a:moveTo>
                    <a:pt x="29049" y="0"/>
                  </a:moveTo>
                  <a:lnTo>
                    <a:pt x="3550818" y="0"/>
                  </a:lnTo>
                  <a:cubicBezTo>
                    <a:pt x="3566861" y="0"/>
                    <a:pt x="3579866" y="13006"/>
                    <a:pt x="3579866" y="29049"/>
                  </a:cubicBezTo>
                  <a:lnTo>
                    <a:pt x="3579866" y="528076"/>
                  </a:lnTo>
                  <a:cubicBezTo>
                    <a:pt x="3579866" y="535780"/>
                    <a:pt x="3576806" y="543169"/>
                    <a:pt x="3571358" y="548617"/>
                  </a:cubicBezTo>
                  <a:cubicBezTo>
                    <a:pt x="3565911" y="554064"/>
                    <a:pt x="3558522" y="557125"/>
                    <a:pt x="3550818" y="557125"/>
                  </a:cubicBezTo>
                  <a:lnTo>
                    <a:pt x="29049" y="557125"/>
                  </a:lnTo>
                  <a:cubicBezTo>
                    <a:pt x="13006" y="557125"/>
                    <a:pt x="0" y="544119"/>
                    <a:pt x="0" y="528076"/>
                  </a:cubicBezTo>
                  <a:lnTo>
                    <a:pt x="0" y="29049"/>
                  </a:lnTo>
                  <a:cubicBezTo>
                    <a:pt x="0" y="21344"/>
                    <a:pt x="3060" y="13956"/>
                    <a:pt x="8508" y="8508"/>
                  </a:cubicBezTo>
                  <a:cubicBezTo>
                    <a:pt x="13956" y="3060"/>
                    <a:pt x="21344" y="0"/>
                    <a:pt x="2904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190500"/>
              <a:ext cx="3579866" cy="74762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4457" y="2926348"/>
            <a:ext cx="12917466" cy="1156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'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Gezondheid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als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het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vermogen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om je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aan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passen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je eigen regie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voeren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, in het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licht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van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sociale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fysieke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emotionele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uitdagingen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 van het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leven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Bold Bold" panose="020B0604020202020204" charset="0"/>
                <a:ea typeface="Open Sans Bold Bold" panose="020B0604020202020204" charset="0"/>
                <a:cs typeface="Open Sans Bold Bold" panose="020B0604020202020204" charset="0"/>
              </a:rPr>
              <a:t>.'</a:t>
            </a:r>
          </a:p>
        </p:txBody>
      </p:sp>
      <p:sp>
        <p:nvSpPr>
          <p:cNvPr id="16" name="TextBox 16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926860" y="5139227"/>
            <a:ext cx="12847047" cy="2385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•De </a:t>
            </a:r>
            <a:r>
              <a:rPr lang="en-US" sz="24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voelt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zijn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kracht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aangesproken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zijn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zwakte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•De </a:t>
            </a:r>
            <a:r>
              <a:rPr lang="en-US" sz="240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mens</a:t>
            </a:r>
            <a:r>
              <a:rPr lang="en-US" sz="24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heeft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naast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zijn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ziekte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heel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gezondheid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wordt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hiermee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aangesproken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7" name="TextBox 1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072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/>
                <a:ea typeface="+mn-ea"/>
                <a:cs typeface="+mn-cs"/>
              </a:rPr>
              <a:t>UW LOGO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362200" y="52331"/>
            <a:ext cx="13858817" cy="9424333"/>
          </a:xfrm>
          <a:custGeom>
            <a:avLst/>
            <a:gdLst/>
            <a:ahLst/>
            <a:cxnLst/>
            <a:rect l="l" t="t" r="r" b="b"/>
            <a:pathLst>
              <a:path w="14364705" h="10155847">
                <a:moveTo>
                  <a:pt x="0" y="0"/>
                </a:moveTo>
                <a:lnTo>
                  <a:pt x="14364705" y="0"/>
                </a:lnTo>
                <a:lnTo>
                  <a:pt x="14364705" y="10155846"/>
                </a:lnTo>
                <a:lnTo>
                  <a:pt x="0" y="101558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4" name="TextBox 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0162" y="9565877"/>
            <a:ext cx="8642591" cy="482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63"/>
              </a:lnSpc>
              <a:spcBef>
                <a:spcPct val="0"/>
              </a:spcBef>
            </a:pPr>
            <a:endParaRPr/>
          </a:p>
        </p:txBody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01500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825B59E2-BB9F-1B8C-9E92-FF2A13C3FF2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9387451"/>
            <a:ext cx="18288000" cy="899549"/>
            <a:chOff x="0" y="0"/>
            <a:chExt cx="6902367" cy="971924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1BA3390-EEE0-759A-2CA5-F69A4317DB5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8985AF6D-5C47-64DE-3644-077B7B0B50C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7">
            <a:extLst>
              <a:ext uri="{FF2B5EF4-FFF2-40B4-BE49-F238E27FC236}">
                <a16:creationId xmlns:a16="http://schemas.microsoft.com/office/drawing/2014/main" id="{FCECE4E5-210F-F76E-5538-9DC46D5016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20720" y="897726"/>
            <a:ext cx="1394849" cy="280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5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Bold Bold"/>
                <a:ea typeface="+mn-ea"/>
                <a:cs typeface="+mn-cs"/>
              </a:rPr>
              <a:t>UW LOGO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1" y="3848100"/>
            <a:ext cx="4308367" cy="6438901"/>
            <a:chOff x="0" y="0"/>
            <a:chExt cx="2907836" cy="1777577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907836" cy="1777577"/>
            </a:xfrm>
            <a:custGeom>
              <a:avLst/>
              <a:gdLst/>
              <a:ahLst/>
              <a:cxnLst/>
              <a:rect l="l" t="t" r="r" b="b"/>
              <a:pathLst>
                <a:path w="2907836" h="1777577">
                  <a:moveTo>
                    <a:pt x="0" y="0"/>
                  </a:moveTo>
                  <a:lnTo>
                    <a:pt x="2907836" y="0"/>
                  </a:lnTo>
                  <a:lnTo>
                    <a:pt x="2907836" y="1777577"/>
                  </a:lnTo>
                  <a:lnTo>
                    <a:pt x="0" y="1777577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7098806" y="1066800"/>
            <a:ext cx="4090389" cy="1851205"/>
            <a:chOff x="0" y="0"/>
            <a:chExt cx="5453851" cy="2468274"/>
          </a:xfrm>
        </p:grpSpPr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9525"/>
              <a:ext cx="5453851" cy="1603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599"/>
                </a:lnSpc>
              </a:pPr>
              <a:r>
                <a:rPr lang="en-US" sz="7999" dirty="0" err="1">
                  <a:solidFill>
                    <a:srgbClr val="000000"/>
                  </a:solidFill>
                  <a:latin typeface="Rosario Bold"/>
                </a:rPr>
                <a:t>Bewegen</a:t>
              </a:r>
              <a:endParaRPr lang="en-US" sz="7999" dirty="0">
                <a:solidFill>
                  <a:srgbClr val="000000"/>
                </a:solidFill>
                <a:latin typeface="Rosario Bold"/>
              </a:endParaRPr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1790557"/>
              <a:ext cx="5453851" cy="677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endParaRPr/>
            </a:p>
          </p:txBody>
        </p:sp>
      </p:grpSp>
      <p:sp>
        <p:nvSpPr>
          <p:cNvPr id="12" name="AutoShape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90570" y="2375470"/>
            <a:ext cx="6906861" cy="0"/>
          </a:xfrm>
          <a:prstGeom prst="line">
            <a:avLst/>
          </a:prstGeom>
          <a:ln w="38100" cap="rnd">
            <a:solidFill>
              <a:srgbClr val="F1EEE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NL"/>
          </a:p>
        </p:txBody>
      </p:sp>
      <p:sp>
        <p:nvSpPr>
          <p:cNvPr id="14" name="Freeform 1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995951" y="8279133"/>
            <a:ext cx="792857" cy="792857"/>
          </a:xfrm>
          <a:custGeom>
            <a:avLst/>
            <a:gdLst/>
            <a:ahLst/>
            <a:cxnLst/>
            <a:rect l="l" t="t" r="r" b="b"/>
            <a:pathLst>
              <a:path w="792857" h="792857">
                <a:moveTo>
                  <a:pt x="0" y="0"/>
                </a:moveTo>
                <a:lnTo>
                  <a:pt x="792857" y="0"/>
                </a:lnTo>
                <a:lnTo>
                  <a:pt x="792857" y="792856"/>
                </a:lnTo>
                <a:lnTo>
                  <a:pt x="0" y="79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TextBox 1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380906" y="3013075"/>
            <a:ext cx="10435180" cy="5692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Onvoldoende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beweging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&gt;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verhoogt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risico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aandoeningen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breuken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cognitieve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achteruitgang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lnSpc>
                <a:spcPts val="5599"/>
              </a:lnSpc>
            </a:pPr>
            <a:endParaRPr lang="en-US" sz="3999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Oorzaken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van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weinig</a:t>
            </a:r>
            <a:r>
              <a:rPr lang="en-US" sz="3999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bewegen</a:t>
            </a:r>
            <a:endParaRPr lang="en-US" sz="3999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ts val="5599"/>
              </a:lnSpc>
            </a:pPr>
            <a:endParaRPr lang="en-US" sz="3999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63599" lvl="1" indent="-431800" algn="just">
              <a:lnSpc>
                <a:spcPts val="5599"/>
              </a:lnSpc>
              <a:buFont typeface="Arial"/>
              <a:buChar char="•"/>
            </a:pPr>
            <a:r>
              <a:rPr lang="en-US" sz="3999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Beweegrichtlijnen</a:t>
            </a:r>
            <a:endParaRPr lang="en-US" sz="3999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ts val="5599"/>
              </a:lnSpc>
            </a:pPr>
            <a:endParaRPr lang="en-US" sz="3999" dirty="0">
              <a:solidFill>
                <a:srgbClr val="000000"/>
              </a:solidFill>
              <a:latin typeface="Montserrat"/>
            </a:endParaRP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21625AEE-D6AE-7879-D278-8B1076D027D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9387451"/>
            <a:ext cx="18288000" cy="899549"/>
            <a:chOff x="0" y="0"/>
            <a:chExt cx="6902367" cy="971924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29D3D5A2-2484-DD65-4AF0-687E003EB1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902367" cy="971924"/>
            </a:xfrm>
            <a:custGeom>
              <a:avLst/>
              <a:gdLst/>
              <a:ahLst/>
              <a:cxnLst/>
              <a:rect l="l" t="t" r="r" b="b"/>
              <a:pathLst>
                <a:path w="6902367" h="971924">
                  <a:moveTo>
                    <a:pt x="0" y="0"/>
                  </a:moveTo>
                  <a:lnTo>
                    <a:pt x="6902367" y="0"/>
                  </a:lnTo>
                  <a:lnTo>
                    <a:pt x="6902367" y="971924"/>
                  </a:lnTo>
                  <a:lnTo>
                    <a:pt x="0" y="971924"/>
                  </a:lnTo>
                  <a:close/>
                </a:path>
              </a:pathLst>
            </a:custGeom>
            <a:solidFill>
              <a:srgbClr val="F1EEEE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TextBox 6">
              <a:extLst>
                <a:ext uri="{FF2B5EF4-FFF2-40B4-BE49-F238E27FC236}">
                  <a16:creationId xmlns:a16="http://schemas.microsoft.com/office/drawing/2014/main" id="{3A5C25C3-7DA1-908D-C221-07ADC521CEB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28575"/>
              <a:ext cx="6902367" cy="1000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4">
            <a:extLst>
              <a:ext uri="{FF2B5EF4-FFF2-40B4-BE49-F238E27FC236}">
                <a16:creationId xmlns:a16="http://schemas.microsoft.com/office/drawing/2014/main" id="{1DC52C92-2589-A3C0-465D-2CE7B98B2C46}"/>
              </a:ext>
            </a:extLst>
          </p:cNvPr>
          <p:cNvGrpSpPr>
            <a:grpSpLocks noGrp="1" noUngrp="1" noRot="1" noChangeAspect="1" noMove="1" noResize="1"/>
          </p:cNvGrpSpPr>
          <p:nvPr/>
        </p:nvGrpSpPr>
        <p:grpSpPr>
          <a:xfrm>
            <a:off x="0" y="0"/>
            <a:ext cx="4308366" cy="5692328"/>
            <a:chOff x="0" y="0"/>
            <a:chExt cx="6629400" cy="6297930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D56EA32D-BFCA-A0A5-F203-A28D6EABB40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6629400" cy="6297930"/>
            </a:xfrm>
            <a:custGeom>
              <a:avLst/>
              <a:gdLst/>
              <a:ahLst/>
              <a:cxnLst/>
              <a:rect l="l" t="t" r="r" b="b"/>
              <a:pathLst>
                <a:path w="6629400" h="6297930">
                  <a:moveTo>
                    <a:pt x="0" y="0"/>
                  </a:moveTo>
                  <a:lnTo>
                    <a:pt x="0" y="4345940"/>
                  </a:lnTo>
                  <a:cubicBezTo>
                    <a:pt x="0" y="5424170"/>
                    <a:pt x="873760" y="6297930"/>
                    <a:pt x="1951990" y="6297930"/>
                  </a:cubicBezTo>
                  <a:lnTo>
                    <a:pt x="1951990" y="6297930"/>
                  </a:lnTo>
                  <a:cubicBezTo>
                    <a:pt x="2943860" y="6297930"/>
                    <a:pt x="3764280" y="5557520"/>
                    <a:pt x="3887470" y="4598670"/>
                  </a:cubicBezTo>
                  <a:lnTo>
                    <a:pt x="6629400" y="6297930"/>
                  </a:lnTo>
                  <a:lnTo>
                    <a:pt x="6629400" y="4677410"/>
                  </a:lnTo>
                  <a:cubicBezTo>
                    <a:pt x="6629400" y="2094230"/>
                    <a:pt x="4535170" y="0"/>
                    <a:pt x="1951990" y="0"/>
                  </a:cubicBezTo>
                  <a:lnTo>
                    <a:pt x="195199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1205" r="-21205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45008EED3B6D469C950275FB9573BD" ma:contentTypeVersion="14" ma:contentTypeDescription="Een nieuw document maken." ma:contentTypeScope="" ma:versionID="a537babad1e034432384b01c2eca9e25">
  <xsd:schema xmlns:xsd="http://www.w3.org/2001/XMLSchema" xmlns:xs="http://www.w3.org/2001/XMLSchema" xmlns:p="http://schemas.microsoft.com/office/2006/metadata/properties" xmlns:ns2="23703fb7-1dd0-4bd1-a10e-cdc6897e4ed2" xmlns:ns3="5c3a9949-76f0-4ca6-8bf6-c18fbed1062f" targetNamespace="http://schemas.microsoft.com/office/2006/metadata/properties" ma:root="true" ma:fieldsID="60a2aead49827b880b1ac2398263e931" ns2:_="" ns3:_="">
    <xsd:import namespace="23703fb7-1dd0-4bd1-a10e-cdc6897e4ed2"/>
    <xsd:import namespace="5c3a9949-76f0-4ca6-8bf6-c18fbed106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03fb7-1dd0-4bd1-a10e-cdc6897e4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3c0aa68d-9e68-4059-ad82-fcc8655c64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a9949-76f0-4ca6-8bf6-c18fbed1062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02f65023-37d2-4929-94fa-1e72f2225098}" ma:internalName="TaxCatchAll" ma:showField="CatchAllData" ma:web="5c3a9949-76f0-4ca6-8bf6-c18fbed106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c3a9949-76f0-4ca6-8bf6-c18fbed1062f">
      <UserInfo>
        <DisplayName>Loes Heerts</DisplayName>
        <AccountId>16</AccountId>
        <AccountType/>
      </UserInfo>
      <UserInfo>
        <DisplayName>Renee Seuren</DisplayName>
        <AccountId>18</AccountId>
        <AccountType/>
      </UserInfo>
    </SharedWithUsers>
    <TaxCatchAll xmlns="5c3a9949-76f0-4ca6-8bf6-c18fbed1062f" xsi:nil="true"/>
    <lcf76f155ced4ddcb4097134ff3c332f xmlns="23703fb7-1dd0-4bd1-a10e-cdc6897e4ed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F95E7A-D0E0-4A66-9218-CC407FC5F3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703fb7-1dd0-4bd1-a10e-cdc6897e4ed2"/>
    <ds:schemaRef ds:uri="5c3a9949-76f0-4ca6-8bf6-c18fbed106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31BE56-2FCF-4B55-B060-07D9F23A98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2D448B-5F1B-4AB9-BDE6-B80FCBA37AB7}">
  <ds:schemaRefs>
    <ds:schemaRef ds:uri="http://purl.org/dc/elements/1.1/"/>
    <ds:schemaRef ds:uri="http://www.w3.org/XML/1998/namespace"/>
    <ds:schemaRef ds:uri="http://purl.org/dc/dcmitype/"/>
    <ds:schemaRef ds:uri="23703fb7-1dd0-4bd1-a10e-cdc6897e4ed2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5c3a9949-76f0-4ca6-8bf6-c18fbed1062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383</Words>
  <Application>Microsoft Office PowerPoint</Application>
  <PresentationFormat>Aangepast</PresentationFormat>
  <Paragraphs>94</Paragraphs>
  <Slides>19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12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32" baseType="lpstr">
      <vt:lpstr>Open Sans 3</vt:lpstr>
      <vt:lpstr>Montserrat</vt:lpstr>
      <vt:lpstr>Arial</vt:lpstr>
      <vt:lpstr>Rosario Bold</vt:lpstr>
      <vt:lpstr>Open Sans Bold Bold</vt:lpstr>
      <vt:lpstr>Open Sans</vt:lpstr>
      <vt:lpstr>Montserrat Italics</vt:lpstr>
      <vt:lpstr>Montserrat Bold</vt:lpstr>
      <vt:lpstr>Calibri</vt:lpstr>
      <vt:lpstr>Inter 1</vt:lpstr>
      <vt:lpstr>Montserrat Classic Bold</vt:lpstr>
      <vt:lpstr>Open Sans 1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Presentatie programma pakket: beweging en voeding</dc:title>
  <dc:creator>Anne De Groote</dc:creator>
  <cp:lastModifiedBy>Anne De Groote</cp:lastModifiedBy>
  <cp:revision>4</cp:revision>
  <dcterms:created xsi:type="dcterms:W3CDTF">2006-08-16T00:00:00Z</dcterms:created>
  <dcterms:modified xsi:type="dcterms:W3CDTF">2024-03-20T13:51:22Z</dcterms:modified>
  <dc:identifier>DAFhM-S3ECA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0x010100D045008EED3B6D469C950275FB9573BD</vt:lpwstr>
  </property>
  <property fmtid="{D5CDD505-2E9C-101B-9397-08002B2CF9AE}" pid="3" name="MediaServiceImageTags">
    <vt:lpwstr/>
  </property>
</Properties>
</file>