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7"/>
  </p:notesMasterIdLst>
  <p:sldIdLst>
    <p:sldId id="256" r:id="rId5"/>
    <p:sldId id="268" r:id="rId6"/>
    <p:sldId id="296" r:id="rId7"/>
    <p:sldId id="262" r:id="rId8"/>
    <p:sldId id="257" r:id="rId9"/>
    <p:sldId id="299" r:id="rId10"/>
    <p:sldId id="301" r:id="rId11"/>
    <p:sldId id="302" r:id="rId12"/>
    <p:sldId id="305" r:id="rId13"/>
    <p:sldId id="306" r:id="rId14"/>
    <p:sldId id="308" r:id="rId15"/>
    <p:sldId id="309" r:id="rId16"/>
    <p:sldId id="310" r:id="rId17"/>
    <p:sldId id="264" r:id="rId18"/>
    <p:sldId id="311" r:id="rId19"/>
    <p:sldId id="312" r:id="rId20"/>
    <p:sldId id="313" r:id="rId21"/>
    <p:sldId id="271" r:id="rId22"/>
    <p:sldId id="273" r:id="rId23"/>
    <p:sldId id="315" r:id="rId24"/>
    <p:sldId id="316" r:id="rId25"/>
    <p:sldId id="260" r:id="rId26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EF5EF"/>
    <a:srgbClr val="ACE5F6"/>
    <a:srgbClr val="07455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196" autoAdjust="0"/>
    <p:restoredTop sz="88429" autoAdjust="0"/>
  </p:normalViewPr>
  <p:slideViewPr>
    <p:cSldViewPr snapToGrid="0">
      <p:cViewPr varScale="1">
        <p:scale>
          <a:sx n="94" d="100"/>
          <a:sy n="94" d="100"/>
        </p:scale>
        <p:origin x="116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3494E3-24A5-4AF3-9A64-00CFA02C81E0}" type="datetimeFigureOut">
              <a:rPr lang="nl-NL" smtClean="0"/>
              <a:t>17-4-2026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0366EC-5D54-4330-B6B6-0FE356C8B81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583184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0366EC-5D54-4330-B6B6-0FE356C8B813}" type="slidenum">
              <a:rPr lang="nl-NL" smtClean="0"/>
              <a:t>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777778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0366EC-5D54-4330-B6B6-0FE356C8B813}" type="slidenum">
              <a:rPr lang="nl-NL" smtClean="0"/>
              <a:t>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531000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AA37E4-062B-F2CC-5A67-FF81B50759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0E924F15-3F78-8085-2665-40D35FE4CEC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2C518EC6-A101-FA7E-B7E8-7528B45EDD8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3437A1A3-5C34-CCE4-9199-0605297F27B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0366EC-5D54-4330-B6B6-0FE356C8B813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69479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34DCC4-D951-C218-B1D0-345A97FE12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5BEEA718-CA4A-8BD9-E9A6-1472E56D026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B43B601C-36D3-B1BD-D084-302CC773669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347A0F96-246C-AD0C-AEEB-1B243F3E460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0366EC-5D54-4330-B6B6-0FE356C8B813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59514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3730860-B0EB-9E47-A51C-EF616452EA8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6FCCE49B-0370-42FA-6FDF-BA5F91D697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158D02A7-94B2-C0F3-427A-38461C71F9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7EC9A8-AB72-4EB8-8135-0B3AE3B39AB1}" type="datetimeFigureOut">
              <a:rPr lang="nl-NL" smtClean="0"/>
              <a:t>17-4-2026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962761F5-12A2-9D5C-B890-DEF80C2C69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D98AB30-DC39-858C-858A-065BFDD65E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549040-76DB-4906-8552-BCEE80364A4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321869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456D472-55F6-A4EF-FF53-1CBA074C11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42BEC47B-1137-CB6B-925C-0771231497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7FF55467-ACA8-C9BA-B45F-84A3BE142C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7EC9A8-AB72-4EB8-8135-0B3AE3B39AB1}" type="datetimeFigureOut">
              <a:rPr lang="nl-NL" smtClean="0"/>
              <a:t>17-4-2026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C673DD7-4BB1-3F41-0792-A4772D5558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F0F8D56-2D80-0144-9E4D-3925824513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549040-76DB-4906-8552-BCEE80364A4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768993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FC03310C-BC6E-22C2-A378-FEBFE3432FD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56F836BE-EF7A-D75C-0675-1A994971844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789C4235-0787-4CAC-81A7-E224DC4DBC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7EC9A8-AB72-4EB8-8135-0B3AE3B39AB1}" type="datetimeFigureOut">
              <a:rPr lang="nl-NL" smtClean="0"/>
              <a:t>17-4-2026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43E150F4-6797-1F52-860F-63FDA0112C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46636C07-C3F0-BB62-73C8-648F39845C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549040-76DB-4906-8552-BCEE80364A4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926533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D17A568-85FE-3FB6-DB69-D0AE8E2F3F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2067F71-2359-470E-76F7-700D752857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779D4F73-3909-7C8D-E872-05F4CEAA95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7EC9A8-AB72-4EB8-8135-0B3AE3B39AB1}" type="datetimeFigureOut">
              <a:rPr lang="nl-NL" smtClean="0"/>
              <a:t>17-4-2026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DBA476C7-A35F-BC43-EC08-A7339D266E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89C6C8CA-FDDC-BDED-A830-EEA550C39D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549040-76DB-4906-8552-BCEE80364A4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86607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7DEB157-EE83-7609-5AE3-1DD3CC0BB5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BA9775FA-31B7-742A-2B80-C4F7C376CF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8E0955AB-9675-3E06-980D-05CFD909BB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7EC9A8-AB72-4EB8-8135-0B3AE3B39AB1}" type="datetimeFigureOut">
              <a:rPr lang="nl-NL" smtClean="0"/>
              <a:t>17-4-2026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4779508F-D4E1-7DC6-109E-E7FF35234B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E24BD3B0-AEFA-6D1D-C0B1-2E33A3A386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549040-76DB-4906-8552-BCEE80364A4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340868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B1883AC-41DA-BA3E-4F95-6411166FF2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0F0A34C-0A7C-3CE4-B145-B41B861A514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1ED8BE24-20E2-89BD-8394-13A5D97637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C2104431-7C0A-F90F-46CB-2364F6BA7F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7EC9A8-AB72-4EB8-8135-0B3AE3B39AB1}" type="datetimeFigureOut">
              <a:rPr lang="nl-NL" smtClean="0"/>
              <a:t>17-4-2026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E029F536-2918-DE92-DEC1-179093D535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FA3AC288-DA08-9FAE-35BE-BF9D0E2E50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549040-76DB-4906-8552-BCEE80364A4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975366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20DE93B-07AD-A5AB-B64F-CCF02F60C9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02E18EEA-D40C-AB78-8AD9-7BB7B88912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5CB59D23-5C15-9678-912B-BE046BEE6F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89A898DB-39A7-C2DD-E705-3CF844569BA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2BB31726-9314-92DE-2760-D04CDA25B23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0042BEAB-8D83-FD1C-CA23-A4F1144C7C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7EC9A8-AB72-4EB8-8135-0B3AE3B39AB1}" type="datetimeFigureOut">
              <a:rPr lang="nl-NL" smtClean="0"/>
              <a:t>17-4-2026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2F220923-CF6D-0E64-5A34-23DB4C9432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3C802C40-E5FE-14F4-B805-C63E54CE85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549040-76DB-4906-8552-BCEE80364A4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791904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9C0CA20-A97A-09FB-478C-92AC7C1182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F633E77E-E4B3-6421-6243-A70C1CBC41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7EC9A8-AB72-4EB8-8135-0B3AE3B39AB1}" type="datetimeFigureOut">
              <a:rPr lang="nl-NL" smtClean="0"/>
              <a:t>17-4-2026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A17D1DB1-03BA-61CF-9410-E3EE6E7521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5A762D02-4D66-1C11-1146-907EF99FD5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549040-76DB-4906-8552-BCEE80364A4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350009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8D804C88-E789-99A1-E473-91D8857D67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7EC9A8-AB72-4EB8-8135-0B3AE3B39AB1}" type="datetimeFigureOut">
              <a:rPr lang="nl-NL" smtClean="0"/>
              <a:t>17-4-2026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F7C159B1-0FAC-9D86-3490-F2EC0A821F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03A000A5-588B-E4B5-97D4-34E60A500B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549040-76DB-4906-8552-BCEE80364A4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072967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2B8CFAE-36DF-2A55-5916-6CD9ADF6AE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28BC028-F35C-A86C-1A20-17DB78A7A2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436B5385-5EB8-D763-9C72-88E465702C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E104A0D8-5C2A-F593-0F83-DF5B6AEF41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7EC9A8-AB72-4EB8-8135-0B3AE3B39AB1}" type="datetimeFigureOut">
              <a:rPr lang="nl-NL" smtClean="0"/>
              <a:t>17-4-2026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2DBA48EB-6190-E368-F321-CD24599EC0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EFEEA7C3-77A8-EA57-A806-4EE3E4F0FD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549040-76DB-4906-8552-BCEE80364A4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783559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B1E70C2-F196-158F-1AD6-A20C46AC92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A022EDD9-D00A-A3EB-3217-381972C8517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F3F8EC1B-571A-0E74-E983-D1C61B9280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EB6F44B2-6B8C-FAEB-B66C-6D63FE5B5A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7EC9A8-AB72-4EB8-8135-0B3AE3B39AB1}" type="datetimeFigureOut">
              <a:rPr lang="nl-NL" smtClean="0"/>
              <a:t>17-4-2026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C2B3B167-4956-77F9-E036-19F04FB559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472CA7D1-719C-A85C-5F12-1FA8F6DCD4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549040-76DB-4906-8552-BCEE80364A4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771960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59F541D6-B1E2-2261-B192-A8D2D49ECB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CE3E52A5-6E86-CAEC-D531-567D04B443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F1208D6D-EB7E-834E-8136-CECE06773DB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07EC9A8-AB72-4EB8-8135-0B3AE3B39AB1}" type="datetimeFigureOut">
              <a:rPr lang="nl-NL" smtClean="0"/>
              <a:t>17-4-2026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371AC73-237B-49B5-9C77-96A424285C3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7D4719DB-CB23-4819-AC93-4EFFBEB72AB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C549040-76DB-4906-8552-BCEE80364A4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944371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IV_GWngt_5M?feature=oembed" TargetMode="External"/><Relationship Id="rId4" Type="http://schemas.openxmlformats.org/officeDocument/2006/relationships/image" Target="../media/image3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GvYd-0X1458?start=34&amp;feature=oembed" TargetMode="External"/><Relationship Id="rId4" Type="http://schemas.openxmlformats.org/officeDocument/2006/relationships/image" Target="../media/image3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sv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svg"/><Relationship Id="rId5" Type="http://schemas.openxmlformats.org/officeDocument/2006/relationships/image" Target="../media/image41.png"/><Relationship Id="rId10" Type="http://schemas.openxmlformats.org/officeDocument/2006/relationships/image" Target="../media/image46.svg"/><Relationship Id="rId4" Type="http://schemas.openxmlformats.org/officeDocument/2006/relationships/image" Target="../media/image40.svg"/><Relationship Id="rId9" Type="http://schemas.openxmlformats.org/officeDocument/2006/relationships/image" Target="../media/image4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uEFuo1h8mr4?feature=oembed" TargetMode="Externa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svg"/><Relationship Id="rId3" Type="http://schemas.openxmlformats.org/officeDocument/2006/relationships/image" Target="../media/image13.svg"/><Relationship Id="rId7" Type="http://schemas.openxmlformats.org/officeDocument/2006/relationships/image" Target="../media/image17.svg"/><Relationship Id="rId12" Type="http://schemas.openxmlformats.org/officeDocument/2006/relationships/image" Target="../media/image22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11" Type="http://schemas.openxmlformats.org/officeDocument/2006/relationships/image" Target="../media/image21.svg"/><Relationship Id="rId5" Type="http://schemas.openxmlformats.org/officeDocument/2006/relationships/image" Target="../media/image15.svg"/><Relationship Id="rId15" Type="http://schemas.openxmlformats.org/officeDocument/2006/relationships/image" Target="../media/image25.sv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svg"/><Relationship Id="rId1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schermopname, Graphics, grafische vormgeving, ontwerp&#10;&#10;Door AI gegenereerde inhoud is mogelijk onjuist.">
            <a:extLst>
              <a:ext uri="{FF2B5EF4-FFF2-40B4-BE49-F238E27FC236}">
                <a16:creationId xmlns:a16="http://schemas.microsoft.com/office/drawing/2014/main" id="{3E1A29FF-E88A-ED16-2321-AE23C952925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176876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65F464F1-DA7E-AA3D-C765-A5626B9CFB47}"/>
              </a:ext>
            </a:extLst>
          </p:cNvPr>
          <p:cNvSpPr txBox="1"/>
          <p:nvPr/>
        </p:nvSpPr>
        <p:spPr>
          <a:xfrm>
            <a:off x="691979" y="1705579"/>
            <a:ext cx="7107851" cy="8494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nl-NL" sz="6000" b="1" dirty="0">
                <a:solidFill>
                  <a:srgbClr val="C00000"/>
                </a:solidFill>
                <a:latin typeface="Gelica SemiBold" pitchFamily="50" charset="0"/>
              </a:rPr>
              <a:t>Mantelzorg</a:t>
            </a:r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F4738AE5-CEA3-5618-EC22-B6DE0D9A80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2919" y="6383727"/>
            <a:ext cx="2517612" cy="260359"/>
          </a:xfrm>
          <a:prstGeom prst="rect">
            <a:avLst/>
          </a:prstGeom>
        </p:spPr>
      </p:pic>
      <p:sp>
        <p:nvSpPr>
          <p:cNvPr id="12" name="Tekstvak 11">
            <a:extLst>
              <a:ext uri="{FF2B5EF4-FFF2-40B4-BE49-F238E27FC236}">
                <a16:creationId xmlns:a16="http://schemas.microsoft.com/office/drawing/2014/main" id="{6C423E23-A0DC-17A0-AD79-C9081A2FAE97}"/>
              </a:ext>
            </a:extLst>
          </p:cNvPr>
          <p:cNvSpPr txBox="1"/>
          <p:nvPr/>
        </p:nvSpPr>
        <p:spPr>
          <a:xfrm>
            <a:off x="7274964" y="5933850"/>
            <a:ext cx="469556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NL" sz="1600" dirty="0">
                <a:latin typeface="Consolas" panose="020B0609020204030204" pitchFamily="49" charset="0"/>
              </a:rPr>
              <a:t>Uw logo</a:t>
            </a:r>
          </a:p>
        </p:txBody>
      </p:sp>
    </p:spTree>
    <p:extLst>
      <p:ext uri="{BB962C8B-B14F-4D97-AF65-F5344CB8AC3E}">
        <p14:creationId xmlns:p14="http://schemas.microsoft.com/office/powerpoint/2010/main" val="12007341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5E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84E478C-22F1-A4E2-4A3F-D17AE4DB35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Lettertype, symbool, cirkel, Graphics&#10;&#10;Door AI gegenereerde inhoud is mogelijk onjuist.">
            <a:extLst>
              <a:ext uri="{FF2B5EF4-FFF2-40B4-BE49-F238E27FC236}">
                <a16:creationId xmlns:a16="http://schemas.microsoft.com/office/drawing/2014/main" id="{53D85019-8E93-BBF8-A514-15F11D195B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9566" y="6155517"/>
            <a:ext cx="1731268" cy="502921"/>
          </a:xfrm>
          <a:prstGeom prst="rect">
            <a:avLst/>
          </a:prstGeom>
        </p:spPr>
      </p:pic>
      <p:pic>
        <p:nvPicPr>
          <p:cNvPr id="11" name="Afbeelding 10" descr="Afbeelding met Graphics, hart, rood&#10;&#10;Door AI gegenereerde inhoud is mogelijk onjuist.">
            <a:extLst>
              <a:ext uri="{FF2B5EF4-FFF2-40B4-BE49-F238E27FC236}">
                <a16:creationId xmlns:a16="http://schemas.microsoft.com/office/drawing/2014/main" id="{F820E491-14F7-D121-CCEA-95F546831CA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937260">
            <a:off x="-1246949" y="-3601593"/>
            <a:ext cx="6228527" cy="7203186"/>
          </a:xfrm>
          <a:prstGeom prst="rect">
            <a:avLst/>
          </a:prstGeom>
        </p:spPr>
      </p:pic>
      <p:sp>
        <p:nvSpPr>
          <p:cNvPr id="18" name="Tekstvak 17">
            <a:extLst>
              <a:ext uri="{FF2B5EF4-FFF2-40B4-BE49-F238E27FC236}">
                <a16:creationId xmlns:a16="http://schemas.microsoft.com/office/drawing/2014/main" id="{28122DD6-B126-F7A5-1736-CC1344D112C2}"/>
              </a:ext>
            </a:extLst>
          </p:cNvPr>
          <p:cNvSpPr txBox="1"/>
          <p:nvPr/>
        </p:nvSpPr>
        <p:spPr>
          <a:xfrm>
            <a:off x="925416" y="991518"/>
            <a:ext cx="360251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4000" dirty="0">
                <a:solidFill>
                  <a:srgbClr val="FEF5EF"/>
                </a:solidFill>
                <a:latin typeface="Gelica SemiBold" pitchFamily="50" charset="0"/>
              </a:rPr>
              <a:t>Betekenis voor jezelf</a:t>
            </a:r>
            <a:endParaRPr kumimoji="0" lang="nl-NL" sz="4000" b="0" i="0" u="none" strike="noStrike" kern="1200" cap="none" spc="0" normalizeH="0" baseline="0" noProof="0" dirty="0">
              <a:ln>
                <a:noFill/>
              </a:ln>
              <a:solidFill>
                <a:srgbClr val="FEF5EF"/>
              </a:solidFill>
              <a:effectLst/>
              <a:uLnTx/>
              <a:uFillTx/>
              <a:latin typeface="Gelica SemiBold" pitchFamily="50" charset="0"/>
              <a:ea typeface="+mn-ea"/>
              <a:cs typeface="+mn-cs"/>
            </a:endParaRPr>
          </a:p>
        </p:txBody>
      </p:sp>
      <p:sp>
        <p:nvSpPr>
          <p:cNvPr id="20" name="Tekstvak 19">
            <a:extLst>
              <a:ext uri="{FF2B5EF4-FFF2-40B4-BE49-F238E27FC236}">
                <a16:creationId xmlns:a16="http://schemas.microsoft.com/office/drawing/2014/main" id="{45B02EE1-9670-D678-4B05-F2070C073CA6}"/>
              </a:ext>
            </a:extLst>
          </p:cNvPr>
          <p:cNvSpPr txBox="1"/>
          <p:nvPr/>
        </p:nvSpPr>
        <p:spPr>
          <a:xfrm>
            <a:off x="7319032" y="194062"/>
            <a:ext cx="469556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Uw logo</a:t>
            </a: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31240C70-0DBD-6043-7535-74F734410BF7}"/>
              </a:ext>
            </a:extLst>
          </p:cNvPr>
          <p:cNvSpPr txBox="1"/>
          <p:nvPr/>
        </p:nvSpPr>
        <p:spPr>
          <a:xfrm>
            <a:off x="925416" y="3477834"/>
            <a:ext cx="804078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nl-NL" sz="1800" b="1" i="0" u="none" strike="noStrike" kern="1200" cap="none" spc="0" normalizeH="0" baseline="0" noProof="0" dirty="0">
                <a:ln>
                  <a:noFill/>
                </a:ln>
                <a:solidFill>
                  <a:srgbClr val="074556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Denk hierbij aan gevoelens en gedachten als: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074556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‘Ik moet er altijd zijn, ik heb niks meer voor mezelf’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074556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‘Ik voel een permanente druk’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074556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‘De rollen zijn omgedraaid in onze relatie’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074556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‘Ik voel me zelf zo machteloos’</a:t>
            </a:r>
          </a:p>
        </p:txBody>
      </p:sp>
    </p:spTree>
    <p:extLst>
      <p:ext uri="{BB962C8B-B14F-4D97-AF65-F5344CB8AC3E}">
        <p14:creationId xmlns:p14="http://schemas.microsoft.com/office/powerpoint/2010/main" val="8608057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000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8085C89-EE6D-CBEE-E311-EB862EF9BA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57D9832B-67B3-8903-87C2-382D9B68B9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394193" cy="674232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0D455E90-60F0-63DA-0667-BC37DCFE08FB}"/>
              </a:ext>
            </a:extLst>
          </p:cNvPr>
          <p:cNvSpPr txBox="1"/>
          <p:nvPr/>
        </p:nvSpPr>
        <p:spPr>
          <a:xfrm>
            <a:off x="2147465" y="852405"/>
            <a:ext cx="58329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Gelica SemiBold" pitchFamily="50" charset="0"/>
                <a:ea typeface="+mn-ea"/>
                <a:cs typeface="+mn-cs"/>
              </a:rPr>
              <a:t>Video</a:t>
            </a:r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5D93D4E3-1E42-A928-3729-5999EEE5392E}"/>
              </a:ext>
            </a:extLst>
          </p:cNvPr>
          <p:cNvSpPr txBox="1"/>
          <p:nvPr/>
        </p:nvSpPr>
        <p:spPr>
          <a:xfrm>
            <a:off x="7319032" y="194062"/>
            <a:ext cx="469556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srgbClr val="FEF5EF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Uw logo</a:t>
            </a:r>
          </a:p>
        </p:txBody>
      </p:sp>
      <p:pic>
        <p:nvPicPr>
          <p:cNvPr id="2" name="Onlinemedia 12" title="Bennie Oud | Mantelzorgpakket | Ervaringsverhaal mantelzorger">
            <a:hlinkClick r:id="" action="ppaction://media"/>
            <a:extLst>
              <a:ext uri="{FF2B5EF4-FFF2-40B4-BE49-F238E27FC236}">
                <a16:creationId xmlns:a16="http://schemas.microsoft.com/office/drawing/2014/main" id="{8AFEA340-F3AA-146C-E2C9-F6B97AFABC33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678885" y="1560291"/>
            <a:ext cx="8707478" cy="4919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1621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5E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CA6DC0A-FC20-3C44-E917-2A1FC8ADA4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 descr="Afbeelding met Graphics, creativiteit, kunst, illustratie&#10;&#10;Door AI gegenereerde inhoud is mogelijk onjuist.">
            <a:extLst>
              <a:ext uri="{FF2B5EF4-FFF2-40B4-BE49-F238E27FC236}">
                <a16:creationId xmlns:a16="http://schemas.microsoft.com/office/drawing/2014/main" id="{6042371B-233E-1933-EE20-A7B898F3B1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70287">
            <a:off x="-116979" y="-1466526"/>
            <a:ext cx="11200881" cy="5418531"/>
          </a:xfrm>
          <a:prstGeom prst="rect">
            <a:avLst/>
          </a:prstGeom>
        </p:spPr>
      </p:pic>
      <p:sp>
        <p:nvSpPr>
          <p:cNvPr id="19" name="Tekstvak 18">
            <a:extLst>
              <a:ext uri="{FF2B5EF4-FFF2-40B4-BE49-F238E27FC236}">
                <a16:creationId xmlns:a16="http://schemas.microsoft.com/office/drawing/2014/main" id="{6D1C6723-C0DD-85E7-3E14-900235BC6200}"/>
              </a:ext>
            </a:extLst>
          </p:cNvPr>
          <p:cNvSpPr txBox="1"/>
          <p:nvPr/>
        </p:nvSpPr>
        <p:spPr>
          <a:xfrm>
            <a:off x="650930" y="1597637"/>
            <a:ext cx="4494507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Gelica SemiBold" pitchFamily="50" charset="0"/>
                <a:ea typeface="+mn-ea"/>
                <a:cs typeface="+mn-cs"/>
              </a:rPr>
              <a:t>Beste ondersteuning voor jou</a:t>
            </a:r>
          </a:p>
        </p:txBody>
      </p:sp>
      <p:sp>
        <p:nvSpPr>
          <p:cNvPr id="25" name="Tekstvak 24">
            <a:extLst>
              <a:ext uri="{FF2B5EF4-FFF2-40B4-BE49-F238E27FC236}">
                <a16:creationId xmlns:a16="http://schemas.microsoft.com/office/drawing/2014/main" id="{FA6C4D7E-CD30-677A-6DD1-6ED97376D5FD}"/>
              </a:ext>
            </a:extLst>
          </p:cNvPr>
          <p:cNvSpPr txBox="1"/>
          <p:nvPr/>
        </p:nvSpPr>
        <p:spPr>
          <a:xfrm>
            <a:off x="11342702" y="215719"/>
            <a:ext cx="849297" cy="5870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srgbClr val="074556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Uw logo</a:t>
            </a: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C06AB6C4-3C6B-9F6C-13A3-C45794DA19B3}"/>
              </a:ext>
            </a:extLst>
          </p:cNvPr>
          <p:cNvSpPr txBox="1"/>
          <p:nvPr/>
        </p:nvSpPr>
        <p:spPr>
          <a:xfrm>
            <a:off x="1356820" y="3900473"/>
            <a:ext cx="890430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074556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Zorgen voor je naaste, zolang als je dat wil en kan.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074556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In thuissituatie als in verpleeghuis setting.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074556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Rouwproces, anticiperende rouw.</a:t>
            </a:r>
          </a:p>
        </p:txBody>
      </p:sp>
    </p:spTree>
    <p:extLst>
      <p:ext uri="{BB962C8B-B14F-4D97-AF65-F5344CB8AC3E}">
        <p14:creationId xmlns:p14="http://schemas.microsoft.com/office/powerpoint/2010/main" val="39840915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5E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A303788-33C7-B3CB-0399-34BF77A178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Afbeelding 10" descr="Afbeelding met Graphics, hart, rood&#10;&#10;Door AI gegenereerde inhoud is mogelijk onjuist.">
            <a:extLst>
              <a:ext uri="{FF2B5EF4-FFF2-40B4-BE49-F238E27FC236}">
                <a16:creationId xmlns:a16="http://schemas.microsoft.com/office/drawing/2014/main" id="{BA6366F9-40E5-402B-A397-119FA58BA34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937260">
            <a:off x="-1246949" y="-3601593"/>
            <a:ext cx="6228527" cy="7203186"/>
          </a:xfrm>
          <a:prstGeom prst="rect">
            <a:avLst/>
          </a:prstGeom>
        </p:spPr>
      </p:pic>
      <p:sp>
        <p:nvSpPr>
          <p:cNvPr id="18" name="Tekstvak 17">
            <a:extLst>
              <a:ext uri="{FF2B5EF4-FFF2-40B4-BE49-F238E27FC236}">
                <a16:creationId xmlns:a16="http://schemas.microsoft.com/office/drawing/2014/main" id="{CC415DF1-5DAB-E6CB-F5E5-944C54FD3DCC}"/>
              </a:ext>
            </a:extLst>
          </p:cNvPr>
          <p:cNvSpPr txBox="1"/>
          <p:nvPr/>
        </p:nvSpPr>
        <p:spPr>
          <a:xfrm>
            <a:off x="925416" y="940718"/>
            <a:ext cx="360251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4000" dirty="0">
                <a:solidFill>
                  <a:srgbClr val="FEF5EF"/>
                </a:solidFill>
                <a:latin typeface="Gelica SemiBold" pitchFamily="50" charset="0"/>
              </a:rPr>
              <a:t>Mogelijke ondersteuning</a:t>
            </a:r>
            <a:endParaRPr kumimoji="0" lang="nl-NL" sz="4000" b="0" i="0" u="none" strike="noStrike" kern="1200" cap="none" spc="0" normalizeH="0" baseline="0" noProof="0" dirty="0">
              <a:ln>
                <a:noFill/>
              </a:ln>
              <a:solidFill>
                <a:srgbClr val="FEF5EF"/>
              </a:solidFill>
              <a:effectLst/>
              <a:uLnTx/>
              <a:uFillTx/>
              <a:latin typeface="Gelica SemiBold" pitchFamily="50" charset="0"/>
              <a:ea typeface="+mn-ea"/>
              <a:cs typeface="+mn-cs"/>
            </a:endParaRPr>
          </a:p>
        </p:txBody>
      </p:sp>
      <p:sp>
        <p:nvSpPr>
          <p:cNvPr id="20" name="Tekstvak 19">
            <a:extLst>
              <a:ext uri="{FF2B5EF4-FFF2-40B4-BE49-F238E27FC236}">
                <a16:creationId xmlns:a16="http://schemas.microsoft.com/office/drawing/2014/main" id="{E7833177-4701-2C40-6807-6DC83AF118ED}"/>
              </a:ext>
            </a:extLst>
          </p:cNvPr>
          <p:cNvSpPr txBox="1"/>
          <p:nvPr/>
        </p:nvSpPr>
        <p:spPr>
          <a:xfrm>
            <a:off x="7319032" y="194062"/>
            <a:ext cx="469556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Uw logo</a:t>
            </a: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D16D13D8-1084-DFEE-8DF0-D8CA188655CF}"/>
              </a:ext>
            </a:extLst>
          </p:cNvPr>
          <p:cNvSpPr txBox="1"/>
          <p:nvPr/>
        </p:nvSpPr>
        <p:spPr>
          <a:xfrm>
            <a:off x="925416" y="3477834"/>
            <a:ext cx="804078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074556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Gemeenten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074556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Welzijn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074556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Onafhankelijke cliënt ondersteuning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074556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Particuliere zorg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074556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Jouw verzekeringspolis</a:t>
            </a:r>
          </a:p>
        </p:txBody>
      </p:sp>
      <p:pic>
        <p:nvPicPr>
          <p:cNvPr id="6" name="Afbeelding 5" descr="Afbeelding met kleding, person, persoon, schoeisel&#10;&#10;Automatisch gegenereerde beschrijving">
            <a:extLst>
              <a:ext uri="{FF2B5EF4-FFF2-40B4-BE49-F238E27FC236}">
                <a16:creationId xmlns:a16="http://schemas.microsoft.com/office/drawing/2014/main" id="{DF08E178-3A67-E2DF-5755-9C716778AD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8363" y="1442217"/>
            <a:ext cx="7385336" cy="5221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9604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5E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1D947D1-A0A8-DFDB-0E81-759BC24CE0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Lettertype, symbool, cirkel, Graphics&#10;&#10;Door AI gegenereerde inhoud is mogelijk onjuist.">
            <a:extLst>
              <a:ext uri="{FF2B5EF4-FFF2-40B4-BE49-F238E27FC236}">
                <a16:creationId xmlns:a16="http://schemas.microsoft.com/office/drawing/2014/main" id="{81DDDAF8-DE1A-20A8-80F3-29466C1460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9566" y="6155517"/>
            <a:ext cx="1731268" cy="502921"/>
          </a:xfrm>
          <a:prstGeom prst="rect">
            <a:avLst/>
          </a:prstGeom>
        </p:spPr>
      </p:pic>
      <p:sp>
        <p:nvSpPr>
          <p:cNvPr id="20" name="Tekstvak 19">
            <a:extLst>
              <a:ext uri="{FF2B5EF4-FFF2-40B4-BE49-F238E27FC236}">
                <a16:creationId xmlns:a16="http://schemas.microsoft.com/office/drawing/2014/main" id="{1B1649C5-8750-F002-B4F0-071EAA73CCAF}"/>
              </a:ext>
            </a:extLst>
          </p:cNvPr>
          <p:cNvSpPr txBox="1"/>
          <p:nvPr/>
        </p:nvSpPr>
        <p:spPr>
          <a:xfrm>
            <a:off x="7319032" y="194062"/>
            <a:ext cx="469556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NL" sz="1600" dirty="0">
                <a:solidFill>
                  <a:srgbClr val="C00000"/>
                </a:solidFill>
                <a:latin typeface="Consolas" panose="020B0609020204030204" pitchFamily="49" charset="0"/>
              </a:rPr>
              <a:t>Uw logo</a:t>
            </a:r>
          </a:p>
        </p:txBody>
      </p:sp>
      <p:sp>
        <p:nvSpPr>
          <p:cNvPr id="21" name="Tekstvak 20">
            <a:extLst>
              <a:ext uri="{FF2B5EF4-FFF2-40B4-BE49-F238E27FC236}">
                <a16:creationId xmlns:a16="http://schemas.microsoft.com/office/drawing/2014/main" id="{4866F933-BCED-72EB-352E-30A421412571}"/>
              </a:ext>
            </a:extLst>
          </p:cNvPr>
          <p:cNvSpPr txBox="1"/>
          <p:nvPr/>
        </p:nvSpPr>
        <p:spPr>
          <a:xfrm>
            <a:off x="728455" y="3050274"/>
            <a:ext cx="546436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>
                <a:solidFill>
                  <a:srgbClr val="074556"/>
                </a:solidFill>
                <a:latin typeface="Consolas" panose="020B0609020204030204" pitchFamily="49" charset="0"/>
              </a:rPr>
              <a:t>Huishoudelijke hulp, woningaanpassingen en vervoer.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>
                <a:solidFill>
                  <a:srgbClr val="074556"/>
                </a:solidFill>
                <a:latin typeface="Consolas" panose="020B0609020204030204" pitchFamily="49" charset="0"/>
              </a:rPr>
              <a:t>Vervangende zorg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>
                <a:solidFill>
                  <a:srgbClr val="074556"/>
                </a:solidFill>
                <a:latin typeface="Consolas" panose="020B0609020204030204" pitchFamily="49" charset="0"/>
              </a:rPr>
              <a:t>Begeleiding, dagbesteding en kortdurend verblijf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>
                <a:solidFill>
                  <a:srgbClr val="074556"/>
                </a:solidFill>
                <a:latin typeface="Consolas" panose="020B0609020204030204" pitchFamily="49" charset="0"/>
              </a:rPr>
              <a:t>Respijtmogelijkheden</a:t>
            </a:r>
          </a:p>
        </p:txBody>
      </p:sp>
      <p:pic>
        <p:nvPicPr>
          <p:cNvPr id="8" name="Afbeelding 7" descr="Afbeelding met creativiteit, kunst&#10;&#10;Door AI gegenereerde inhoud is mogelijk onjuist.">
            <a:extLst>
              <a:ext uri="{FF2B5EF4-FFF2-40B4-BE49-F238E27FC236}">
                <a16:creationId xmlns:a16="http://schemas.microsoft.com/office/drawing/2014/main" id="{2EC373E5-974F-0BB8-A257-F079C85D9C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569334"/>
            <a:ext cx="5930049" cy="6858000"/>
          </a:xfrm>
          <a:prstGeom prst="rect">
            <a:avLst/>
          </a:prstGeom>
        </p:spPr>
      </p:pic>
      <p:sp>
        <p:nvSpPr>
          <p:cNvPr id="14" name="Tekstvak 13">
            <a:extLst>
              <a:ext uri="{FF2B5EF4-FFF2-40B4-BE49-F238E27FC236}">
                <a16:creationId xmlns:a16="http://schemas.microsoft.com/office/drawing/2014/main" id="{7B96B4EF-8CC1-DA23-6051-B6661CD59E43}"/>
              </a:ext>
            </a:extLst>
          </p:cNvPr>
          <p:cNvSpPr txBox="1"/>
          <p:nvPr/>
        </p:nvSpPr>
        <p:spPr>
          <a:xfrm>
            <a:off x="7809304" y="1763236"/>
            <a:ext cx="37150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600" dirty="0">
                <a:solidFill>
                  <a:srgbClr val="FEF5EF"/>
                </a:solidFill>
                <a:latin typeface="Consolas" panose="020B0609020204030204" pitchFamily="49" charset="0"/>
              </a:rPr>
              <a:t>Plaats hier evt. een afbeelding</a:t>
            </a: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3E7A0854-1DA9-A533-C4FC-BA393E044222}"/>
              </a:ext>
            </a:extLst>
          </p:cNvPr>
          <p:cNvSpPr txBox="1"/>
          <p:nvPr/>
        </p:nvSpPr>
        <p:spPr>
          <a:xfrm>
            <a:off x="717770" y="991518"/>
            <a:ext cx="449450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Gelica SemiBold" pitchFamily="50" charset="0"/>
                <a:ea typeface="+mn-ea"/>
                <a:cs typeface="+mn-cs"/>
              </a:rPr>
              <a:t>Gemeenten</a:t>
            </a:r>
            <a:endParaRPr kumimoji="0" lang="nl-NL" sz="2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Gelica SemiBold" pitchFamily="50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89859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000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8F7A752-2E01-6535-949D-2B81132015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9B0B069F-7659-0996-DBB3-45B3F92BDA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394193" cy="674232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6D58B9F0-E80E-7865-931C-86D9E0CC89E5}"/>
              </a:ext>
            </a:extLst>
          </p:cNvPr>
          <p:cNvSpPr txBox="1"/>
          <p:nvPr/>
        </p:nvSpPr>
        <p:spPr>
          <a:xfrm>
            <a:off x="2147465" y="852405"/>
            <a:ext cx="58329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Gelica SemiBold" pitchFamily="50" charset="0"/>
                <a:ea typeface="+mn-ea"/>
                <a:cs typeface="+mn-cs"/>
              </a:rPr>
              <a:t>Video</a:t>
            </a:r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049208B4-F09F-7FA8-2049-73BC95A7D801}"/>
              </a:ext>
            </a:extLst>
          </p:cNvPr>
          <p:cNvSpPr txBox="1"/>
          <p:nvPr/>
        </p:nvSpPr>
        <p:spPr>
          <a:xfrm>
            <a:off x="7319032" y="194062"/>
            <a:ext cx="469556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srgbClr val="FEF5EF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Uw logo</a:t>
            </a:r>
          </a:p>
        </p:txBody>
      </p:sp>
      <p:pic>
        <p:nvPicPr>
          <p:cNvPr id="3" name="Onlinemedia 14" title="Respijtzorg en mantelzorg">
            <a:hlinkClick r:id="" action="ppaction://media"/>
            <a:extLst>
              <a:ext uri="{FF2B5EF4-FFF2-40B4-BE49-F238E27FC236}">
                <a16:creationId xmlns:a16="http://schemas.microsoft.com/office/drawing/2014/main" id="{C88F9407-71C8-3A60-1C50-6E158E1DE2E9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110530" y="1547591"/>
            <a:ext cx="8200644" cy="4633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895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5E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176F783-9430-3371-9E98-7AADE2CAE3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Lettertype, symbool, cirkel, Graphics&#10;&#10;Door AI gegenereerde inhoud is mogelijk onjuist.">
            <a:extLst>
              <a:ext uri="{FF2B5EF4-FFF2-40B4-BE49-F238E27FC236}">
                <a16:creationId xmlns:a16="http://schemas.microsoft.com/office/drawing/2014/main" id="{3E14EEE3-2DFB-3661-FA7F-4F11A37D3A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9566" y="6155517"/>
            <a:ext cx="1731268" cy="502921"/>
          </a:xfrm>
          <a:prstGeom prst="rect">
            <a:avLst/>
          </a:prstGeom>
        </p:spPr>
      </p:pic>
      <p:sp>
        <p:nvSpPr>
          <p:cNvPr id="20" name="Tekstvak 19">
            <a:extLst>
              <a:ext uri="{FF2B5EF4-FFF2-40B4-BE49-F238E27FC236}">
                <a16:creationId xmlns:a16="http://schemas.microsoft.com/office/drawing/2014/main" id="{CF17784C-A436-B2AE-5B44-E17712265A1E}"/>
              </a:ext>
            </a:extLst>
          </p:cNvPr>
          <p:cNvSpPr txBox="1"/>
          <p:nvPr/>
        </p:nvSpPr>
        <p:spPr>
          <a:xfrm>
            <a:off x="7319032" y="194062"/>
            <a:ext cx="469556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Uw logo</a:t>
            </a:r>
          </a:p>
        </p:txBody>
      </p:sp>
      <p:sp>
        <p:nvSpPr>
          <p:cNvPr id="21" name="Tekstvak 20">
            <a:extLst>
              <a:ext uri="{FF2B5EF4-FFF2-40B4-BE49-F238E27FC236}">
                <a16:creationId xmlns:a16="http://schemas.microsoft.com/office/drawing/2014/main" id="{550CF386-90D2-3EFB-6E36-560C18231D12}"/>
              </a:ext>
            </a:extLst>
          </p:cNvPr>
          <p:cNvSpPr txBox="1"/>
          <p:nvPr/>
        </p:nvSpPr>
        <p:spPr>
          <a:xfrm>
            <a:off x="1572286" y="3081635"/>
            <a:ext cx="546436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074556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Vorm van respijtzorg.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dirty="0">
                <a:solidFill>
                  <a:srgbClr val="074556"/>
                </a:solidFill>
                <a:latin typeface="Consolas" panose="020B0609020204030204" pitchFamily="49" charset="0"/>
              </a:rPr>
              <a:t>Tijdelijk verblijf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74556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Oplade</a:t>
            </a:r>
            <a:r>
              <a:rPr lang="nl-NL" dirty="0">
                <a:solidFill>
                  <a:srgbClr val="074556"/>
                </a:solidFill>
                <a:latin typeface="Consolas" panose="020B0609020204030204" pitchFamily="49" charset="0"/>
              </a:rPr>
              <a:t>n, met vakantie gaan, operatie. </a:t>
            </a: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srgbClr val="074556"/>
              </a:solidFill>
              <a:effectLst/>
              <a:uLnTx/>
              <a:uFillTx/>
              <a:latin typeface="Consolas" panose="020B0609020204030204" pitchFamily="49" charset="0"/>
              <a:ea typeface="+mn-ea"/>
              <a:cs typeface="+mn-cs"/>
            </a:endParaRPr>
          </a:p>
        </p:txBody>
      </p:sp>
      <p:pic>
        <p:nvPicPr>
          <p:cNvPr id="8" name="Afbeelding 7" descr="Afbeelding met creativiteit, kunst&#10;&#10;Door AI gegenereerde inhoud is mogelijk onjuist.">
            <a:extLst>
              <a:ext uri="{FF2B5EF4-FFF2-40B4-BE49-F238E27FC236}">
                <a16:creationId xmlns:a16="http://schemas.microsoft.com/office/drawing/2014/main" id="{B440073B-C5E0-608B-D324-AC3F2F5F72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953"/>
          <a:stretch>
            <a:fillRect/>
          </a:stretch>
        </p:blipFill>
        <p:spPr>
          <a:xfrm>
            <a:off x="0" y="-2569334"/>
            <a:ext cx="5930049" cy="5215324"/>
          </a:xfrm>
          <a:prstGeom prst="rect">
            <a:avLst/>
          </a:prstGeom>
        </p:spPr>
      </p:pic>
      <p:sp>
        <p:nvSpPr>
          <p:cNvPr id="9" name="Tekstvak 8">
            <a:extLst>
              <a:ext uri="{FF2B5EF4-FFF2-40B4-BE49-F238E27FC236}">
                <a16:creationId xmlns:a16="http://schemas.microsoft.com/office/drawing/2014/main" id="{BC089694-319F-B469-1128-BD605FAB387D}"/>
              </a:ext>
            </a:extLst>
          </p:cNvPr>
          <p:cNvSpPr txBox="1"/>
          <p:nvPr/>
        </p:nvSpPr>
        <p:spPr>
          <a:xfrm>
            <a:off x="717770" y="978366"/>
            <a:ext cx="449450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Gelica SemiBold" pitchFamily="50" charset="0"/>
                <a:ea typeface="+mn-ea"/>
                <a:cs typeface="+mn-cs"/>
              </a:rPr>
              <a:t>Logeerzorg</a:t>
            </a:r>
            <a:endParaRPr kumimoji="0" lang="nl-NL" sz="2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Gelica SemiBold" pitchFamily="50" charset="0"/>
              <a:ea typeface="+mn-ea"/>
              <a:cs typeface="+mn-cs"/>
            </a:endParaRPr>
          </a:p>
        </p:txBody>
      </p:sp>
      <p:sp>
        <p:nvSpPr>
          <p:cNvPr id="14" name="Tekstvak 13">
            <a:extLst>
              <a:ext uri="{FF2B5EF4-FFF2-40B4-BE49-F238E27FC236}">
                <a16:creationId xmlns:a16="http://schemas.microsoft.com/office/drawing/2014/main" id="{17ECAC63-28A8-C94D-19D0-6F13DB0610FD}"/>
              </a:ext>
            </a:extLst>
          </p:cNvPr>
          <p:cNvSpPr txBox="1"/>
          <p:nvPr/>
        </p:nvSpPr>
        <p:spPr>
          <a:xfrm>
            <a:off x="7809304" y="1763236"/>
            <a:ext cx="37150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srgbClr val="FEF5EF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Plaats hier evt. een afbeelding</a:t>
            </a:r>
          </a:p>
        </p:txBody>
      </p:sp>
    </p:spTree>
    <p:extLst>
      <p:ext uri="{BB962C8B-B14F-4D97-AF65-F5344CB8AC3E}">
        <p14:creationId xmlns:p14="http://schemas.microsoft.com/office/powerpoint/2010/main" val="39807020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5E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10466D9-B51A-A20E-5754-6E0D8B9D91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Afbeelding 10" descr="Afbeelding met Graphics, hart, rood&#10;&#10;Door AI gegenereerde inhoud is mogelijk onjuist.">
            <a:extLst>
              <a:ext uri="{FF2B5EF4-FFF2-40B4-BE49-F238E27FC236}">
                <a16:creationId xmlns:a16="http://schemas.microsoft.com/office/drawing/2014/main" id="{CFEF66AC-880A-A530-E0B6-6FBC88B1015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937260">
            <a:off x="-1246949" y="-3601593"/>
            <a:ext cx="6228527" cy="7203186"/>
          </a:xfrm>
          <a:prstGeom prst="rect">
            <a:avLst/>
          </a:prstGeom>
        </p:spPr>
      </p:pic>
      <p:sp>
        <p:nvSpPr>
          <p:cNvPr id="18" name="Tekstvak 17">
            <a:extLst>
              <a:ext uri="{FF2B5EF4-FFF2-40B4-BE49-F238E27FC236}">
                <a16:creationId xmlns:a16="http://schemas.microsoft.com/office/drawing/2014/main" id="{37C10943-62F0-0DA6-28B1-D9C2EB5E35CE}"/>
              </a:ext>
            </a:extLst>
          </p:cNvPr>
          <p:cNvSpPr txBox="1"/>
          <p:nvPr/>
        </p:nvSpPr>
        <p:spPr>
          <a:xfrm>
            <a:off x="925416" y="940718"/>
            <a:ext cx="36025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000" b="0" i="0" u="none" strike="noStrike" kern="1200" cap="none" spc="0" normalizeH="0" baseline="0" noProof="0">
                <a:ln>
                  <a:noFill/>
                </a:ln>
                <a:solidFill>
                  <a:srgbClr val="FEF5EF"/>
                </a:solidFill>
                <a:effectLst/>
                <a:uLnTx/>
                <a:uFillTx/>
                <a:latin typeface="Gelica SemiBold" pitchFamily="50" charset="0"/>
                <a:ea typeface="+mn-ea"/>
                <a:cs typeface="+mn-cs"/>
              </a:rPr>
              <a:t>Welzijn</a:t>
            </a:r>
            <a:endParaRPr kumimoji="0" lang="nl-NL" sz="4000" b="0" i="0" u="none" strike="noStrike" kern="1200" cap="none" spc="0" normalizeH="0" baseline="0" noProof="0" dirty="0">
              <a:ln>
                <a:noFill/>
              </a:ln>
              <a:solidFill>
                <a:srgbClr val="FEF5EF"/>
              </a:solidFill>
              <a:effectLst/>
              <a:uLnTx/>
              <a:uFillTx/>
              <a:latin typeface="Gelica SemiBold" pitchFamily="50" charset="0"/>
              <a:ea typeface="+mn-ea"/>
              <a:cs typeface="+mn-cs"/>
            </a:endParaRPr>
          </a:p>
        </p:txBody>
      </p:sp>
      <p:sp>
        <p:nvSpPr>
          <p:cNvPr id="20" name="Tekstvak 19">
            <a:extLst>
              <a:ext uri="{FF2B5EF4-FFF2-40B4-BE49-F238E27FC236}">
                <a16:creationId xmlns:a16="http://schemas.microsoft.com/office/drawing/2014/main" id="{5CAEF972-210B-9F33-CE3F-5655DB3C82DC}"/>
              </a:ext>
            </a:extLst>
          </p:cNvPr>
          <p:cNvSpPr txBox="1"/>
          <p:nvPr/>
        </p:nvSpPr>
        <p:spPr>
          <a:xfrm>
            <a:off x="7319032" y="194062"/>
            <a:ext cx="469556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Uw logo</a:t>
            </a: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53BFEB5B-AEB8-6558-7FB9-8E3FC0524CF7}"/>
              </a:ext>
            </a:extLst>
          </p:cNvPr>
          <p:cNvSpPr txBox="1"/>
          <p:nvPr/>
        </p:nvSpPr>
        <p:spPr>
          <a:xfrm>
            <a:off x="925416" y="3477834"/>
            <a:ext cx="804078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074556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Welzijnspartijen bieden ondersteuning rondom mantelzorgmogelijkheden. 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srgbClr val="074556"/>
              </a:solidFill>
              <a:effectLst/>
              <a:uLnTx/>
              <a:uFillTx/>
              <a:latin typeface="Consolas" panose="020B0609020204030204" pitchFamily="49" charset="0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074556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Individuele ondersteuning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074556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Contact met andere mantelzorgers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074556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Ontspannende activiteiten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srgbClr val="074556"/>
              </a:solidFill>
              <a:effectLst/>
              <a:uLnTx/>
              <a:uFillTx/>
              <a:latin typeface="Consolas" panose="020B0609020204030204" pitchFamily="49" charset="0"/>
              <a:ea typeface="+mn-ea"/>
              <a:cs typeface="+mn-cs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074556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Voeg hier eigen lokale initiatieven toe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699E29C1-E8A1-977D-AC88-7917698043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77544" y="1071842"/>
            <a:ext cx="7847796" cy="5786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320190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5E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09AEC11-4A51-1FC3-131E-28140B0C02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 descr="Afbeelding met Graphics, creativiteit, kunst, illustratie&#10;&#10;Door AI gegenereerde inhoud is mogelijk onjuist.">
            <a:extLst>
              <a:ext uri="{FF2B5EF4-FFF2-40B4-BE49-F238E27FC236}">
                <a16:creationId xmlns:a16="http://schemas.microsoft.com/office/drawing/2014/main" id="{B9A295BB-48E8-F5D0-0224-0C760C0BDB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70287">
            <a:off x="-116979" y="-1466526"/>
            <a:ext cx="11200881" cy="5418531"/>
          </a:xfrm>
          <a:prstGeom prst="rect">
            <a:avLst/>
          </a:prstGeom>
        </p:spPr>
      </p:pic>
      <p:pic>
        <p:nvPicPr>
          <p:cNvPr id="9" name="Afbeelding 8" descr="Afbeelding met Lettertype, symbool, cirkel, Graphics&#10;&#10;Door AI gegenereerde inhoud is mogelijk onjuist.">
            <a:extLst>
              <a:ext uri="{FF2B5EF4-FFF2-40B4-BE49-F238E27FC236}">
                <a16:creationId xmlns:a16="http://schemas.microsoft.com/office/drawing/2014/main" id="{9978C517-72BF-A00E-B841-A36C72374D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1123" y="6233008"/>
            <a:ext cx="1731268" cy="502921"/>
          </a:xfrm>
          <a:prstGeom prst="rect">
            <a:avLst/>
          </a:prstGeom>
        </p:spPr>
      </p:pic>
      <p:sp>
        <p:nvSpPr>
          <p:cNvPr id="19" name="Tekstvak 18">
            <a:extLst>
              <a:ext uri="{FF2B5EF4-FFF2-40B4-BE49-F238E27FC236}">
                <a16:creationId xmlns:a16="http://schemas.microsoft.com/office/drawing/2014/main" id="{6A2BBC6D-A05B-A937-8B71-D1BA9B253B86}"/>
              </a:ext>
            </a:extLst>
          </p:cNvPr>
          <p:cNvSpPr txBox="1"/>
          <p:nvPr/>
        </p:nvSpPr>
        <p:spPr>
          <a:xfrm>
            <a:off x="612830" y="1383731"/>
            <a:ext cx="4494507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4000" dirty="0">
                <a:solidFill>
                  <a:srgbClr val="C00000"/>
                </a:solidFill>
                <a:latin typeface="Gelica SemiBold" pitchFamily="50" charset="0"/>
              </a:rPr>
              <a:t>Onafhankelijke cliëntondersteuning</a:t>
            </a:r>
            <a:endParaRPr kumimoji="0" lang="nl-NL" sz="40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Gelica SemiBold" pitchFamily="50" charset="0"/>
              <a:ea typeface="+mn-ea"/>
              <a:cs typeface="+mn-cs"/>
            </a:endParaRPr>
          </a:p>
        </p:txBody>
      </p:sp>
      <p:sp>
        <p:nvSpPr>
          <p:cNvPr id="25" name="Tekstvak 24">
            <a:extLst>
              <a:ext uri="{FF2B5EF4-FFF2-40B4-BE49-F238E27FC236}">
                <a16:creationId xmlns:a16="http://schemas.microsoft.com/office/drawing/2014/main" id="{81005367-5D55-3589-2653-BB7FDDE885C2}"/>
              </a:ext>
            </a:extLst>
          </p:cNvPr>
          <p:cNvSpPr txBox="1"/>
          <p:nvPr/>
        </p:nvSpPr>
        <p:spPr>
          <a:xfrm>
            <a:off x="11342702" y="215719"/>
            <a:ext cx="849297" cy="5870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srgbClr val="074556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Uw logo</a:t>
            </a: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BC17488C-D8A5-B4AE-1AFA-AC235BE30E01}"/>
              </a:ext>
            </a:extLst>
          </p:cNvPr>
          <p:cNvSpPr txBox="1"/>
          <p:nvPr/>
        </p:nvSpPr>
        <p:spPr>
          <a:xfrm>
            <a:off x="849297" y="3740085"/>
            <a:ext cx="923450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rgbClr val="074556"/>
                </a:solidFill>
                <a:latin typeface="Consolas" panose="020B0609020204030204" pitchFamily="49" charset="0"/>
              </a:rPr>
              <a:t>Een cliëntondersteuner kan ondersteunen op het gebied van zorg, jeugdhulp, opvoeding, onderwijs, wonen, financiën en werk.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dirty="0">
              <a:solidFill>
                <a:srgbClr val="074556"/>
              </a:solidFill>
              <a:latin typeface="Consolas" panose="020B0609020204030204" pitchFamily="49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>
                <a:solidFill>
                  <a:srgbClr val="074556"/>
                </a:solidFill>
                <a:latin typeface="Consolas" panose="020B0609020204030204" pitchFamily="49" charset="0"/>
              </a:rPr>
              <a:t>Het verhelderen van jouw vraag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>
                <a:solidFill>
                  <a:srgbClr val="074556"/>
                </a:solidFill>
                <a:latin typeface="Consolas" panose="020B0609020204030204" pitchFamily="49" charset="0"/>
              </a:rPr>
              <a:t>Verkrijgen van toegang tot hulp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>
                <a:solidFill>
                  <a:srgbClr val="074556"/>
                </a:solidFill>
                <a:latin typeface="Consolas" panose="020B0609020204030204" pitchFamily="49" charset="0"/>
              </a:rPr>
              <a:t>Andere invulling van zorg wenst</a:t>
            </a:r>
          </a:p>
        </p:txBody>
      </p:sp>
    </p:spTree>
    <p:extLst>
      <p:ext uri="{BB962C8B-B14F-4D97-AF65-F5344CB8AC3E}">
        <p14:creationId xmlns:p14="http://schemas.microsoft.com/office/powerpoint/2010/main" val="120903520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5E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97A6959-3976-A7CB-1FDC-D3F49FE669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 descr="Afbeelding met Graphics, creativiteit, kunst, illustratie&#10;&#10;Door AI gegenereerde inhoud is mogelijk onjuist.">
            <a:extLst>
              <a:ext uri="{FF2B5EF4-FFF2-40B4-BE49-F238E27FC236}">
                <a16:creationId xmlns:a16="http://schemas.microsoft.com/office/drawing/2014/main" id="{719B20DA-4309-2EEF-80C5-C563DD0C14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70287">
            <a:off x="-116979" y="-1466526"/>
            <a:ext cx="11200881" cy="5418531"/>
          </a:xfrm>
          <a:prstGeom prst="rect">
            <a:avLst/>
          </a:prstGeom>
        </p:spPr>
      </p:pic>
      <p:pic>
        <p:nvPicPr>
          <p:cNvPr id="9" name="Afbeelding 8" descr="Afbeelding met Lettertype, symbool, cirkel, Graphics&#10;&#10;Door AI gegenereerde inhoud is mogelijk onjuist.">
            <a:extLst>
              <a:ext uri="{FF2B5EF4-FFF2-40B4-BE49-F238E27FC236}">
                <a16:creationId xmlns:a16="http://schemas.microsoft.com/office/drawing/2014/main" id="{7CA03F50-389E-5217-9007-E4325B11C2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1123" y="6233008"/>
            <a:ext cx="1731268" cy="502921"/>
          </a:xfrm>
          <a:prstGeom prst="rect">
            <a:avLst/>
          </a:prstGeom>
        </p:spPr>
      </p:pic>
      <p:sp>
        <p:nvSpPr>
          <p:cNvPr id="19" name="Tekstvak 18">
            <a:extLst>
              <a:ext uri="{FF2B5EF4-FFF2-40B4-BE49-F238E27FC236}">
                <a16:creationId xmlns:a16="http://schemas.microsoft.com/office/drawing/2014/main" id="{9C06CCF4-E872-1A95-BA9A-D9BD0A12FC68}"/>
              </a:ext>
            </a:extLst>
          </p:cNvPr>
          <p:cNvSpPr txBox="1"/>
          <p:nvPr/>
        </p:nvSpPr>
        <p:spPr>
          <a:xfrm>
            <a:off x="638230" y="1383731"/>
            <a:ext cx="4494507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nl-NL" sz="4000" dirty="0">
                <a:solidFill>
                  <a:srgbClr val="C00000"/>
                </a:solidFill>
                <a:latin typeface="Gelica SemiBold" pitchFamily="50" charset="0"/>
              </a:rPr>
              <a:t>Aanvullende ondersteuning</a:t>
            </a:r>
          </a:p>
        </p:txBody>
      </p:sp>
      <p:sp>
        <p:nvSpPr>
          <p:cNvPr id="25" name="Tekstvak 24">
            <a:extLst>
              <a:ext uri="{FF2B5EF4-FFF2-40B4-BE49-F238E27FC236}">
                <a16:creationId xmlns:a16="http://schemas.microsoft.com/office/drawing/2014/main" id="{2FAB36A9-B9D4-B874-46DD-35517CB5CBA1}"/>
              </a:ext>
            </a:extLst>
          </p:cNvPr>
          <p:cNvSpPr txBox="1"/>
          <p:nvPr/>
        </p:nvSpPr>
        <p:spPr>
          <a:xfrm>
            <a:off x="11342702" y="215719"/>
            <a:ext cx="849297" cy="5870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srgbClr val="074556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Uw logo</a:t>
            </a: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5874C526-40A3-BBBA-093C-0B3974BD445D}"/>
              </a:ext>
            </a:extLst>
          </p:cNvPr>
          <p:cNvSpPr txBox="1"/>
          <p:nvPr/>
        </p:nvSpPr>
        <p:spPr>
          <a:xfrm>
            <a:off x="849297" y="3740085"/>
            <a:ext cx="516804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nl-NL" dirty="0">
                <a:solidFill>
                  <a:srgbClr val="074556"/>
                </a:solidFill>
                <a:latin typeface="Consolas" panose="020B0609020204030204" pitchFamily="49" charset="0"/>
              </a:rPr>
              <a:t>Verschillende mogelijkheden tot aanvullende ondersteuning in Twente:</a:t>
            </a:r>
          </a:p>
          <a:p>
            <a:pPr marL="285750" lvl="0" indent="-285750">
              <a:buFont typeface="Arial" panose="020B0604020202020204" pitchFamily="34" charset="0"/>
              <a:buChar char="•"/>
              <a:defRPr/>
            </a:pPr>
            <a:r>
              <a:rPr lang="nl-NL" dirty="0">
                <a:solidFill>
                  <a:srgbClr val="074556"/>
                </a:solidFill>
                <a:latin typeface="Consolas" panose="020B0609020204030204" pitchFamily="49" charset="0"/>
              </a:rPr>
              <a:t>Handen in Huis</a:t>
            </a:r>
          </a:p>
          <a:p>
            <a:pPr marL="285750" lvl="0" indent="-285750">
              <a:buFont typeface="Arial" panose="020B0604020202020204" pitchFamily="34" charset="0"/>
              <a:buChar char="•"/>
              <a:defRPr/>
            </a:pPr>
            <a:r>
              <a:rPr lang="nl-NL" dirty="0">
                <a:solidFill>
                  <a:srgbClr val="074556"/>
                </a:solidFill>
                <a:latin typeface="Consolas" panose="020B0609020204030204" pitchFamily="49" charset="0"/>
              </a:rPr>
              <a:t>Buuf van </a:t>
            </a:r>
            <a:r>
              <a:rPr lang="nl-NL" dirty="0" err="1">
                <a:solidFill>
                  <a:srgbClr val="074556"/>
                </a:solidFill>
                <a:latin typeface="Consolas" panose="020B0609020204030204" pitchFamily="49" charset="0"/>
              </a:rPr>
              <a:t>Brokant</a:t>
            </a:r>
            <a:endParaRPr lang="nl-NL" dirty="0">
              <a:solidFill>
                <a:srgbClr val="074556"/>
              </a:solidFill>
              <a:latin typeface="Consolas" panose="020B0609020204030204" pitchFamily="49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  <a:defRPr/>
            </a:pPr>
            <a:r>
              <a:rPr lang="nl-NL" dirty="0">
                <a:solidFill>
                  <a:srgbClr val="074556"/>
                </a:solidFill>
                <a:latin typeface="Consolas" panose="020B0609020204030204" pitchFamily="49" charset="0"/>
              </a:rPr>
              <a:t>Seniorservice</a:t>
            </a:r>
          </a:p>
          <a:p>
            <a:pPr marL="285750" lvl="0" indent="-285750">
              <a:buFont typeface="Arial" panose="020B0604020202020204" pitchFamily="34" charset="0"/>
              <a:buChar char="•"/>
              <a:defRPr/>
            </a:pPr>
            <a:r>
              <a:rPr lang="nl-NL" dirty="0">
                <a:solidFill>
                  <a:srgbClr val="074556"/>
                </a:solidFill>
                <a:latin typeface="Consolas" panose="020B0609020204030204" pitchFamily="49" charset="0"/>
              </a:rPr>
              <a:t>Saar aan Huis</a:t>
            </a:r>
          </a:p>
          <a:p>
            <a:pPr marL="285750" lvl="0" indent="-285750">
              <a:buFont typeface="Arial" panose="020B0604020202020204" pitchFamily="34" charset="0"/>
              <a:buChar char="•"/>
              <a:defRPr/>
            </a:pPr>
            <a:r>
              <a:rPr lang="nl-NL" dirty="0">
                <a:solidFill>
                  <a:srgbClr val="074556"/>
                </a:solidFill>
                <a:latin typeface="Consolas" panose="020B0609020204030204" pitchFamily="49" charset="0"/>
              </a:rPr>
              <a:t>Betaal je maatje</a:t>
            </a:r>
          </a:p>
          <a:p>
            <a:pPr marL="285750" lvl="0" indent="-285750">
              <a:buFont typeface="Arial" panose="020B0604020202020204" pitchFamily="34" charset="0"/>
              <a:buChar char="•"/>
              <a:defRPr/>
            </a:pPr>
            <a:r>
              <a:rPr lang="nl-NL" dirty="0" err="1">
                <a:solidFill>
                  <a:srgbClr val="074556"/>
                </a:solidFill>
                <a:latin typeface="Consolas" panose="020B0609020204030204" pitchFamily="49" charset="0"/>
              </a:rPr>
              <a:t>Zorgmies</a:t>
            </a:r>
            <a:endParaRPr lang="nl-NL" dirty="0">
              <a:solidFill>
                <a:srgbClr val="074556"/>
              </a:solidFill>
              <a:latin typeface="Consolas" panose="020B0609020204030204" pitchFamily="49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  <a:defRPr/>
            </a:pPr>
            <a:r>
              <a:rPr lang="nl-NL" dirty="0">
                <a:solidFill>
                  <a:srgbClr val="074556"/>
                </a:solidFill>
                <a:latin typeface="Consolas" panose="020B0609020204030204" pitchFamily="49" charset="0"/>
              </a:rPr>
              <a:t>Mantelzorgelijk</a:t>
            </a:r>
          </a:p>
          <a:p>
            <a:pPr marL="285750" lvl="0" indent="-285750">
              <a:buFont typeface="Arial" panose="020B0604020202020204" pitchFamily="34" charset="0"/>
              <a:buChar char="•"/>
              <a:defRPr/>
            </a:pPr>
            <a:r>
              <a:rPr lang="nl-NL" dirty="0" err="1">
                <a:solidFill>
                  <a:srgbClr val="074556"/>
                </a:solidFill>
                <a:latin typeface="Consolas" panose="020B0609020204030204" pitchFamily="49" charset="0"/>
              </a:rPr>
              <a:t>Zorgelf</a:t>
            </a:r>
            <a:endParaRPr lang="nl-NL" dirty="0">
              <a:solidFill>
                <a:srgbClr val="074556"/>
              </a:solidFill>
              <a:latin typeface="Consolas" panose="020B0609020204030204" pitchFamily="49" charset="0"/>
            </a:endParaRP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264301D3-090C-CA10-EC69-52D9755920A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688" t="614" r="1075" b="614"/>
          <a:stretch>
            <a:fillRect/>
          </a:stretch>
        </p:blipFill>
        <p:spPr>
          <a:xfrm>
            <a:off x="5994152" y="2098537"/>
            <a:ext cx="5635689" cy="3618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13078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3B1BBA62-CAE0-3F3A-398D-60A2E0508B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394193" cy="674232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CA1714AC-21A9-0131-33C2-2828E35CA42C}"/>
              </a:ext>
            </a:extLst>
          </p:cNvPr>
          <p:cNvSpPr txBox="1"/>
          <p:nvPr/>
        </p:nvSpPr>
        <p:spPr>
          <a:xfrm>
            <a:off x="804379" y="1580997"/>
            <a:ext cx="58329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4000" b="1" dirty="0">
                <a:solidFill>
                  <a:srgbClr val="C00000"/>
                </a:solidFill>
                <a:latin typeface="Gelica SemiBold" pitchFamily="50" charset="0"/>
              </a:rPr>
              <a:t>5 miljoen </a:t>
            </a:r>
            <a:endParaRPr kumimoji="0" lang="nl-NL" sz="4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Gelica SemiBold" pitchFamily="50" charset="0"/>
              <a:ea typeface="+mn-ea"/>
              <a:cs typeface="+mn-cs"/>
            </a:endParaRPr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E38D5807-9CF5-8EA9-E77C-F5E56AAB7DB1}"/>
              </a:ext>
            </a:extLst>
          </p:cNvPr>
          <p:cNvSpPr txBox="1"/>
          <p:nvPr/>
        </p:nvSpPr>
        <p:spPr>
          <a:xfrm>
            <a:off x="7319032" y="194062"/>
            <a:ext cx="469556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srgbClr val="FEF5EF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Uw logo</a:t>
            </a: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4C9900D8-0C49-6948-F4F2-AD8A0564E7FA}"/>
              </a:ext>
            </a:extLst>
          </p:cNvPr>
          <p:cNvSpPr txBox="1"/>
          <p:nvPr/>
        </p:nvSpPr>
        <p:spPr>
          <a:xfrm>
            <a:off x="2561259" y="3869880"/>
            <a:ext cx="58329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4000" b="1" dirty="0">
                <a:solidFill>
                  <a:srgbClr val="C00000"/>
                </a:solidFill>
                <a:latin typeface="Gelica SemiBold" pitchFamily="50" charset="0"/>
              </a:rPr>
              <a:t>1 op de 3 mensen</a:t>
            </a:r>
            <a:endParaRPr kumimoji="0" lang="nl-NL" sz="4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Gelica SemiBold" pitchFamily="50" charset="0"/>
              <a:ea typeface="+mn-ea"/>
              <a:cs typeface="+mn-cs"/>
            </a:endParaRP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DDED8CCC-B373-DAD7-9BCF-481D21E05A6D}"/>
              </a:ext>
            </a:extLst>
          </p:cNvPr>
          <p:cNvSpPr txBox="1"/>
          <p:nvPr/>
        </p:nvSpPr>
        <p:spPr>
          <a:xfrm>
            <a:off x="1280629" y="2547625"/>
            <a:ext cx="711356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2800" dirty="0">
                <a:solidFill>
                  <a:srgbClr val="074556"/>
                </a:solidFill>
                <a:latin typeface="Consolas" panose="020B0609020204030204" pitchFamily="49" charset="0"/>
              </a:rPr>
              <a:t>mensen van 16 jaar en ouder verlenen mantelzorg, dat is…</a:t>
            </a:r>
          </a:p>
        </p:txBody>
      </p:sp>
      <p:pic>
        <p:nvPicPr>
          <p:cNvPr id="4" name="Afbeelding 3" descr="Afbeelding met tekenfilm, bril, illustratie, clipart&#10;&#10;Automatisch gegenereerde beschrijving">
            <a:extLst>
              <a:ext uri="{FF2B5EF4-FFF2-40B4-BE49-F238E27FC236}">
                <a16:creationId xmlns:a16="http://schemas.microsoft.com/office/drawing/2014/main" id="{A66390EC-0A2F-749E-9972-CD1ED0A6ADA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339" b="98071" l="19364" r="75242">
                        <a14:foregroundMark x1="32429" y1="23152" x2="37543" y2="15991"/>
                        <a14:foregroundMark x1="37543" y1="15991" x2="47396" y2="16056"/>
                        <a14:foregroundMark x1="47396" y1="16056" x2="48737" y2="19326"/>
                        <a14:foregroundMark x1="39289" y1="11020" x2="45525" y2="10857"/>
                        <a14:foregroundMark x1="55161" y1="43656" x2="67664" y2="45226"/>
                        <a14:foregroundMark x1="43343" y1="8339" x2="43343" y2="8339"/>
                        <a14:foregroundMark x1="43779" y1="8437" x2="43779" y2="8437"/>
                        <a14:foregroundMark x1="20985" y1="55788" x2="19758" y2="58466"/>
                        <a14:foregroundMark x1="35547" y1="91759" x2="45058" y2="95258"/>
                        <a14:foregroundMark x1="45058" y1="95258" x2="45463" y2="95258"/>
                        <a14:foregroundMark x1="69785" y1="92773" x2="73121" y2="98071"/>
                        <a14:foregroundMark x1="20081" y1="58143" x2="20206" y2="59091"/>
                        <a14:foregroundMark x1="68881" y1="52093" x2="70876" y2="54349"/>
                        <a14:foregroundMark x1="70377" y1="48692" x2="74031" y2="49478"/>
                        <a14:foregroundMark x1="71157" y1="44702" x2="72389" y2="44822"/>
                        <a14:foregroundMark x1="72529" y1="44506" x2="74431" y2="44408"/>
                        <a14:foregroundMark x1="54942" y1="43689" x2="58466" y2="48725"/>
                        <a14:foregroundMark x1="56283" y1="42773" x2="59058" y2="42184"/>
                        <a14:foregroundMark x1="57562" y1="41596" x2="58154" y2="42773"/>
                        <a14:foregroundMark x1="57562" y1="41727" x2="61989" y2="41367"/>
                        <a14:foregroundMark x1="56751" y1="40615" x2="60181" y2="41073"/>
                        <a14:foregroundMark x1="59277" y1="35546" x2="61584" y2="37639"/>
                        <a14:foregroundMark x1="63860" y1="32374" x2="64546" y2="35448"/>
                        <a14:foregroundMark x1="69317" y1="35317" x2="69317" y2="35317"/>
                        <a14:foregroundMark x1="68163" y1="36691" x2="70377" y2="33682"/>
                        <a14:foregroundMark x1="70627" y1="40582" x2="73838" y2="39438"/>
                        <a14:foregroundMark x1="57031" y1="40288" x2="62176" y2="40942"/>
                        <a14:backgroundMark x1="19270" y1="58600" x2="19270" y2="59058"/>
                        <a14:backgroundMark x1="73776" y1="45356" x2="75055" y2="45553"/>
                        <a14:backgroundMark x1="74805" y1="48855" x2="74899" y2="51439"/>
                        <a14:backgroundMark x1="72997" y1="45455" x2="74524" y2="45422"/>
                        <a14:backgroundMark x1="74119" y1="49379" x2="74119" y2="49738"/>
                        <a14:backgroundMark x1="48675" y1="46010" x2="50016" y2="46010"/>
                        <a14:backgroundMark x1="49361" y1="45618" x2="49361" y2="45618"/>
                        <a14:backgroundMark x1="48457" y1="44931" x2="51793" y2="46926"/>
                        <a14:backgroundMark x1="49486" y1="46599" x2="50359" y2="467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497" t="4551" r="21210" b="4166"/>
          <a:stretch>
            <a:fillRect/>
          </a:stretch>
        </p:blipFill>
        <p:spPr>
          <a:xfrm>
            <a:off x="7917942" y="1580997"/>
            <a:ext cx="3897757" cy="5277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55352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5E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6E7D7D2-A92D-62FB-69D1-8AA55B72F5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Afbeelding 10" descr="Afbeelding met Graphics, hart, rood&#10;&#10;Door AI gegenereerde inhoud is mogelijk onjuist.">
            <a:extLst>
              <a:ext uri="{FF2B5EF4-FFF2-40B4-BE49-F238E27FC236}">
                <a16:creationId xmlns:a16="http://schemas.microsoft.com/office/drawing/2014/main" id="{81CBF047-99BA-48DD-852D-5CA6E37BD04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937260">
            <a:off x="-1246949" y="-3601593"/>
            <a:ext cx="6228527" cy="7203186"/>
          </a:xfrm>
          <a:prstGeom prst="rect">
            <a:avLst/>
          </a:prstGeom>
        </p:spPr>
      </p:pic>
      <p:sp>
        <p:nvSpPr>
          <p:cNvPr id="18" name="Tekstvak 17">
            <a:extLst>
              <a:ext uri="{FF2B5EF4-FFF2-40B4-BE49-F238E27FC236}">
                <a16:creationId xmlns:a16="http://schemas.microsoft.com/office/drawing/2014/main" id="{19212323-389C-5F11-6CF0-62F92FC19AD2}"/>
              </a:ext>
            </a:extLst>
          </p:cNvPr>
          <p:cNvSpPr txBox="1"/>
          <p:nvPr/>
        </p:nvSpPr>
        <p:spPr>
          <a:xfrm>
            <a:off x="925416" y="940718"/>
            <a:ext cx="387518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4000" dirty="0">
                <a:solidFill>
                  <a:srgbClr val="FEF5EF"/>
                </a:solidFill>
                <a:latin typeface="Gelica SemiBold" pitchFamily="50" charset="0"/>
              </a:rPr>
              <a:t>Jouw verzekeringspolis</a:t>
            </a:r>
            <a:endParaRPr kumimoji="0" lang="nl-NL" sz="4000" b="0" i="0" u="none" strike="noStrike" kern="1200" cap="none" spc="0" normalizeH="0" baseline="0" noProof="0" dirty="0">
              <a:ln>
                <a:noFill/>
              </a:ln>
              <a:solidFill>
                <a:srgbClr val="FEF5EF"/>
              </a:solidFill>
              <a:effectLst/>
              <a:uLnTx/>
              <a:uFillTx/>
              <a:latin typeface="Gelica SemiBold" pitchFamily="50" charset="0"/>
              <a:ea typeface="+mn-ea"/>
              <a:cs typeface="+mn-cs"/>
            </a:endParaRPr>
          </a:p>
        </p:txBody>
      </p:sp>
      <p:sp>
        <p:nvSpPr>
          <p:cNvPr id="20" name="Tekstvak 19">
            <a:extLst>
              <a:ext uri="{FF2B5EF4-FFF2-40B4-BE49-F238E27FC236}">
                <a16:creationId xmlns:a16="http://schemas.microsoft.com/office/drawing/2014/main" id="{1BF29FA7-9782-3394-A11B-A8E4B7AFBAB3}"/>
              </a:ext>
            </a:extLst>
          </p:cNvPr>
          <p:cNvSpPr txBox="1"/>
          <p:nvPr/>
        </p:nvSpPr>
        <p:spPr>
          <a:xfrm>
            <a:off x="7319032" y="194062"/>
            <a:ext cx="469556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Uw logo</a:t>
            </a: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9C24AA7C-1A77-24D8-0A2E-FBE1FE4B51CE}"/>
              </a:ext>
            </a:extLst>
          </p:cNvPr>
          <p:cNvSpPr txBox="1"/>
          <p:nvPr/>
        </p:nvSpPr>
        <p:spPr>
          <a:xfrm>
            <a:off x="925416" y="3477834"/>
            <a:ext cx="63936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074556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Wanneer je aanvullend verzekerd bent, kan het zijn dan er meer vergoedt wordt dan je denkt. Kijk op mantelzorg NL, naar de vergoedingen per zorgverzekeraar voor dit jaar.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08AE8B98-9954-1050-4583-662B9E0376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77544" y="1071842"/>
            <a:ext cx="7847796" cy="5786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058188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5E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CF84DA8-3A67-EEDC-F3AA-599AEB34ED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07DBEE8B-300E-BDF3-9284-8317E050D8B8}"/>
              </a:ext>
            </a:extLst>
          </p:cNvPr>
          <p:cNvSpPr txBox="1"/>
          <p:nvPr/>
        </p:nvSpPr>
        <p:spPr>
          <a:xfrm>
            <a:off x="7319032" y="194062"/>
            <a:ext cx="469556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Uw logo</a:t>
            </a: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4186E9BE-D77F-D269-14E3-C40BD47A9D08}"/>
              </a:ext>
            </a:extLst>
          </p:cNvPr>
          <p:cNvSpPr txBox="1"/>
          <p:nvPr/>
        </p:nvSpPr>
        <p:spPr>
          <a:xfrm>
            <a:off x="717871" y="632188"/>
            <a:ext cx="449450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Gelica SemiBold" pitchFamily="50" charset="0"/>
                <a:ea typeface="+mn-ea"/>
                <a:cs typeface="+mn-cs"/>
              </a:rPr>
              <a:t>Om mee te nemen…</a:t>
            </a:r>
            <a:endParaRPr kumimoji="0" lang="nl-NL" sz="2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Gelica SemiBold" pitchFamily="50" charset="0"/>
              <a:ea typeface="+mn-ea"/>
              <a:cs typeface="+mn-cs"/>
            </a:endParaRPr>
          </a:p>
        </p:txBody>
      </p:sp>
      <p:sp>
        <p:nvSpPr>
          <p:cNvPr id="27" name="Tekstvak 26">
            <a:extLst>
              <a:ext uri="{FF2B5EF4-FFF2-40B4-BE49-F238E27FC236}">
                <a16:creationId xmlns:a16="http://schemas.microsoft.com/office/drawing/2014/main" id="{6D71917A-B95B-08B2-27CA-079A05C49A2B}"/>
              </a:ext>
            </a:extLst>
          </p:cNvPr>
          <p:cNvSpPr txBox="1"/>
          <p:nvPr/>
        </p:nvSpPr>
        <p:spPr>
          <a:xfrm>
            <a:off x="978924" y="4947413"/>
            <a:ext cx="2304347" cy="555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13053" lvl="1" algn="ctr">
              <a:lnSpc>
                <a:spcPts val="4175"/>
              </a:lnSpc>
            </a:pPr>
            <a:r>
              <a:rPr lang="nl-NL" dirty="0">
                <a:solidFill>
                  <a:srgbClr val="074556"/>
                </a:solidFill>
                <a:latin typeface="Consolas" panose="020B0609020204030204" pitchFamily="49" charset="0"/>
              </a:rPr>
              <a:t>Wegwijzer</a:t>
            </a:r>
          </a:p>
        </p:txBody>
      </p:sp>
      <p:sp>
        <p:nvSpPr>
          <p:cNvPr id="28" name="Tekstvak 27">
            <a:extLst>
              <a:ext uri="{FF2B5EF4-FFF2-40B4-BE49-F238E27FC236}">
                <a16:creationId xmlns:a16="http://schemas.microsoft.com/office/drawing/2014/main" id="{C425819F-53DC-0FC8-96B2-B9D0B96281CB}"/>
              </a:ext>
            </a:extLst>
          </p:cNvPr>
          <p:cNvSpPr txBox="1"/>
          <p:nvPr/>
        </p:nvSpPr>
        <p:spPr>
          <a:xfrm>
            <a:off x="3451740" y="5041413"/>
            <a:ext cx="358239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13053" lvl="1" algn="ctr"/>
            <a:r>
              <a:rPr lang="nl-NL" dirty="0">
                <a:solidFill>
                  <a:srgbClr val="074556"/>
                </a:solidFill>
                <a:latin typeface="Consolas" panose="020B0609020204030204" pitchFamily="49" charset="0"/>
              </a:rPr>
              <a:t>Ondersteuning plan ‘En…hoe gaat het eigenlijk met mij?’</a:t>
            </a:r>
          </a:p>
        </p:txBody>
      </p:sp>
      <p:pic>
        <p:nvPicPr>
          <p:cNvPr id="30" name="Afbeelding 29" descr="Afbeelding met tekst, Lettertype, grafische vormgeving, ontwerp&#10;&#10;Automatisch gegenereerde beschrijving">
            <a:extLst>
              <a:ext uri="{FF2B5EF4-FFF2-40B4-BE49-F238E27FC236}">
                <a16:creationId xmlns:a16="http://schemas.microsoft.com/office/drawing/2014/main" id="{84147B1A-1087-96B2-4079-09F014019BC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2206" y="2057695"/>
            <a:ext cx="1928331" cy="2742610"/>
          </a:xfrm>
          <a:prstGeom prst="rect">
            <a:avLst/>
          </a:prstGeom>
        </p:spPr>
      </p:pic>
      <p:pic>
        <p:nvPicPr>
          <p:cNvPr id="31" name="Afbeelding 30" descr="Afbeelding met tekst, Menselijk gezicht, kleding, persoon&#10;&#10;Automatisch gegenereerde beschrijving">
            <a:extLst>
              <a:ext uri="{FF2B5EF4-FFF2-40B4-BE49-F238E27FC236}">
                <a16:creationId xmlns:a16="http://schemas.microsoft.com/office/drawing/2014/main" id="{EA3E7DA8-ADCB-F177-1E74-1B38E70103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7796" y="2043612"/>
            <a:ext cx="1952012" cy="2770776"/>
          </a:xfrm>
          <a:prstGeom prst="rect">
            <a:avLst/>
          </a:prstGeom>
        </p:spPr>
      </p:pic>
      <p:pic>
        <p:nvPicPr>
          <p:cNvPr id="32" name="Afbeelding 31" descr="Afbeelding met tekst, Lettertype, schermopname, document&#10;&#10;Automatisch gegenereerde beschrijving">
            <a:extLst>
              <a:ext uri="{FF2B5EF4-FFF2-40B4-BE49-F238E27FC236}">
                <a16:creationId xmlns:a16="http://schemas.microsoft.com/office/drawing/2014/main" id="{4E4A2EF9-18E4-B6E9-61D6-61768842BA9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5578" y="2057695"/>
            <a:ext cx="1989133" cy="2813483"/>
          </a:xfrm>
          <a:prstGeom prst="rect">
            <a:avLst/>
          </a:prstGeom>
        </p:spPr>
      </p:pic>
      <p:sp>
        <p:nvSpPr>
          <p:cNvPr id="34" name="Tekstvak 33">
            <a:extLst>
              <a:ext uri="{FF2B5EF4-FFF2-40B4-BE49-F238E27FC236}">
                <a16:creationId xmlns:a16="http://schemas.microsoft.com/office/drawing/2014/main" id="{99F239DC-4249-63F8-EC63-69B92C097AAF}"/>
              </a:ext>
            </a:extLst>
          </p:cNvPr>
          <p:cNvSpPr txBox="1"/>
          <p:nvPr/>
        </p:nvSpPr>
        <p:spPr>
          <a:xfrm>
            <a:off x="5965343" y="5186451"/>
            <a:ext cx="35823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13053" lvl="1" algn="ctr"/>
            <a:r>
              <a:rPr lang="nl-NL" dirty="0">
                <a:solidFill>
                  <a:srgbClr val="074556"/>
                </a:solidFill>
                <a:latin typeface="Consolas" panose="020B0609020204030204" pitchFamily="49" charset="0"/>
              </a:rPr>
              <a:t>Flyer logeerzorg</a:t>
            </a:r>
          </a:p>
        </p:txBody>
      </p:sp>
      <p:sp>
        <p:nvSpPr>
          <p:cNvPr id="35" name="Tekstvak 34">
            <a:extLst>
              <a:ext uri="{FF2B5EF4-FFF2-40B4-BE49-F238E27FC236}">
                <a16:creationId xmlns:a16="http://schemas.microsoft.com/office/drawing/2014/main" id="{D9B8A865-40BA-F475-7A3A-15004D17FCCD}"/>
              </a:ext>
            </a:extLst>
          </p:cNvPr>
          <p:cNvSpPr txBox="1"/>
          <p:nvPr/>
        </p:nvSpPr>
        <p:spPr>
          <a:xfrm>
            <a:off x="8478947" y="5041413"/>
            <a:ext cx="358239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13053" lvl="1" algn="ctr"/>
            <a:r>
              <a:rPr lang="nl-NL" dirty="0">
                <a:solidFill>
                  <a:srgbClr val="074556"/>
                </a:solidFill>
                <a:latin typeface="Consolas" panose="020B0609020204030204" pitchFamily="49" charset="0"/>
              </a:rPr>
              <a:t>Overzicht </a:t>
            </a:r>
          </a:p>
          <a:p>
            <a:pPr marL="313053" lvl="1" algn="ctr"/>
            <a:r>
              <a:rPr lang="nl-NL" dirty="0">
                <a:solidFill>
                  <a:srgbClr val="074556"/>
                </a:solidFill>
                <a:latin typeface="Consolas" panose="020B0609020204030204" pitchFamily="49" charset="0"/>
              </a:rPr>
              <a:t>aanvullende ondersteuning</a:t>
            </a: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E3BEDC3E-C666-2F6B-A3F4-76395679544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515" t="1037"/>
          <a:stretch>
            <a:fillRect/>
          </a:stretch>
        </p:blipFill>
        <p:spPr>
          <a:xfrm>
            <a:off x="1239520" y="2043612"/>
            <a:ext cx="2132631" cy="2742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416425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A4CED4-8ED7-31A5-ED80-7E232C5DCE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schermopname, Graphics, grafische vormgeving, ontwerp&#10;&#10;Door AI gegenereerde inhoud is mogelijk onjuist.">
            <a:extLst>
              <a:ext uri="{FF2B5EF4-FFF2-40B4-BE49-F238E27FC236}">
                <a16:creationId xmlns:a16="http://schemas.microsoft.com/office/drawing/2014/main" id="{7B93BB30-AFCE-5358-8E93-68A0A968A95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176876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78C89089-1780-802C-C3A1-D0DC42EC654B}"/>
              </a:ext>
            </a:extLst>
          </p:cNvPr>
          <p:cNvSpPr txBox="1"/>
          <p:nvPr/>
        </p:nvSpPr>
        <p:spPr>
          <a:xfrm>
            <a:off x="691979" y="1955207"/>
            <a:ext cx="7107851" cy="15797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nl-NL" sz="6000" dirty="0">
                <a:solidFill>
                  <a:srgbClr val="C00000"/>
                </a:solidFill>
                <a:latin typeface="Gelica SemiBold" pitchFamily="50" charset="0"/>
              </a:rPr>
              <a:t>Bedankt </a:t>
            </a:r>
          </a:p>
          <a:p>
            <a:pPr>
              <a:lnSpc>
                <a:spcPct val="80000"/>
              </a:lnSpc>
            </a:pPr>
            <a:r>
              <a:rPr lang="nl-NL" sz="6000" dirty="0">
                <a:solidFill>
                  <a:srgbClr val="C00000"/>
                </a:solidFill>
                <a:latin typeface="Gelica SemiBold" pitchFamily="50" charset="0"/>
              </a:rPr>
              <a:t>voor vandaag!</a:t>
            </a:r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4939F370-2FEA-642B-3B4A-0B9399BCD7B2}"/>
              </a:ext>
            </a:extLst>
          </p:cNvPr>
          <p:cNvSpPr txBox="1"/>
          <p:nvPr/>
        </p:nvSpPr>
        <p:spPr>
          <a:xfrm>
            <a:off x="10846417" y="193517"/>
            <a:ext cx="111513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NL" sz="1600" dirty="0">
                <a:latin typeface="Consolas" panose="020B0609020204030204" pitchFamily="49" charset="0"/>
              </a:rPr>
              <a:t>Uw logo</a:t>
            </a:r>
          </a:p>
        </p:txBody>
      </p:sp>
      <p:sp>
        <p:nvSpPr>
          <p:cNvPr id="2" name="Freeform 8">
            <a:extLst>
              <a:ext uri="{FF2B5EF4-FFF2-40B4-BE49-F238E27FC236}">
                <a16:creationId xmlns:a16="http://schemas.microsoft.com/office/drawing/2014/main" id="{BE1DEBF2-1F08-711C-CA5B-70692AF003AB}"/>
              </a:ext>
            </a:extLst>
          </p:cNvPr>
          <p:cNvSpPr/>
          <p:nvPr/>
        </p:nvSpPr>
        <p:spPr>
          <a:xfrm>
            <a:off x="9308819" y="5712188"/>
            <a:ext cx="283268" cy="264631"/>
          </a:xfrm>
          <a:custGeom>
            <a:avLst/>
            <a:gdLst/>
            <a:ahLst/>
            <a:cxnLst/>
            <a:rect l="l" t="t" r="r" b="b"/>
            <a:pathLst>
              <a:path w="698484" h="710760">
                <a:moveTo>
                  <a:pt x="0" y="0"/>
                </a:moveTo>
                <a:lnTo>
                  <a:pt x="698484" y="0"/>
                </a:lnTo>
                <a:lnTo>
                  <a:pt x="698484" y="710760"/>
                </a:lnTo>
                <a:lnTo>
                  <a:pt x="0" y="7107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3" name="Freeform 9">
            <a:extLst>
              <a:ext uri="{FF2B5EF4-FFF2-40B4-BE49-F238E27FC236}">
                <a16:creationId xmlns:a16="http://schemas.microsoft.com/office/drawing/2014/main" id="{3338C919-C227-10E1-D73A-3D5727869ABA}"/>
              </a:ext>
            </a:extLst>
          </p:cNvPr>
          <p:cNvSpPr/>
          <p:nvPr/>
        </p:nvSpPr>
        <p:spPr>
          <a:xfrm>
            <a:off x="6233905" y="5703254"/>
            <a:ext cx="283268" cy="264631"/>
          </a:xfrm>
          <a:custGeom>
            <a:avLst/>
            <a:gdLst/>
            <a:ahLst/>
            <a:cxnLst/>
            <a:rect l="l" t="t" r="r" b="b"/>
            <a:pathLst>
              <a:path w="662375" h="626773">
                <a:moveTo>
                  <a:pt x="0" y="0"/>
                </a:moveTo>
                <a:lnTo>
                  <a:pt x="662375" y="0"/>
                </a:lnTo>
                <a:lnTo>
                  <a:pt x="662375" y="626772"/>
                </a:lnTo>
                <a:lnTo>
                  <a:pt x="0" y="62677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>
              <a:solidFill>
                <a:srgbClr val="C00000"/>
              </a:solidFill>
            </a:endParaRPr>
          </a:p>
        </p:txBody>
      </p:sp>
      <p:sp>
        <p:nvSpPr>
          <p:cNvPr id="4" name="Freeform 10">
            <a:extLst>
              <a:ext uri="{FF2B5EF4-FFF2-40B4-BE49-F238E27FC236}">
                <a16:creationId xmlns:a16="http://schemas.microsoft.com/office/drawing/2014/main" id="{D57F86B3-A91F-026A-5F62-6ACC8BD59101}"/>
              </a:ext>
            </a:extLst>
          </p:cNvPr>
          <p:cNvSpPr/>
          <p:nvPr/>
        </p:nvSpPr>
        <p:spPr>
          <a:xfrm>
            <a:off x="6233905" y="6404403"/>
            <a:ext cx="283268" cy="191814"/>
          </a:xfrm>
          <a:custGeom>
            <a:avLst/>
            <a:gdLst/>
            <a:ahLst/>
            <a:cxnLst/>
            <a:rect l="l" t="t" r="r" b="b"/>
            <a:pathLst>
              <a:path w="772297" h="551227">
                <a:moveTo>
                  <a:pt x="0" y="0"/>
                </a:moveTo>
                <a:lnTo>
                  <a:pt x="772296" y="0"/>
                </a:lnTo>
                <a:lnTo>
                  <a:pt x="772296" y="551227"/>
                </a:lnTo>
                <a:lnTo>
                  <a:pt x="0" y="55122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8" name="Freeform 12">
            <a:extLst>
              <a:ext uri="{FF2B5EF4-FFF2-40B4-BE49-F238E27FC236}">
                <a16:creationId xmlns:a16="http://schemas.microsoft.com/office/drawing/2014/main" id="{AE901D49-B8B4-3E3C-FA23-CDE28BE1D655}"/>
              </a:ext>
            </a:extLst>
          </p:cNvPr>
          <p:cNvSpPr/>
          <p:nvPr/>
        </p:nvSpPr>
        <p:spPr>
          <a:xfrm>
            <a:off x="9357343" y="6331586"/>
            <a:ext cx="234744" cy="264631"/>
          </a:xfrm>
          <a:custGeom>
            <a:avLst/>
            <a:gdLst/>
            <a:ahLst/>
            <a:cxnLst/>
            <a:rect l="l" t="t" r="r" b="b"/>
            <a:pathLst>
              <a:path w="586370" h="804624">
                <a:moveTo>
                  <a:pt x="0" y="0"/>
                </a:moveTo>
                <a:lnTo>
                  <a:pt x="586370" y="0"/>
                </a:lnTo>
                <a:lnTo>
                  <a:pt x="586370" y="804624"/>
                </a:lnTo>
                <a:lnTo>
                  <a:pt x="0" y="80462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7BCADFAC-9D92-F8DF-351E-26688489C0DC}"/>
              </a:ext>
            </a:extLst>
          </p:cNvPr>
          <p:cNvSpPr txBox="1"/>
          <p:nvPr/>
        </p:nvSpPr>
        <p:spPr>
          <a:xfrm>
            <a:off x="6605989" y="5706275"/>
            <a:ext cx="99548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100" dirty="0">
                <a:latin typeface="Consolas" panose="020B0609020204030204" pitchFamily="49" charset="0"/>
              </a:rPr>
              <a:t>Adres</a:t>
            </a:r>
          </a:p>
        </p:txBody>
      </p:sp>
      <p:sp>
        <p:nvSpPr>
          <p:cNvPr id="14" name="Tekstvak 13">
            <a:extLst>
              <a:ext uri="{FF2B5EF4-FFF2-40B4-BE49-F238E27FC236}">
                <a16:creationId xmlns:a16="http://schemas.microsoft.com/office/drawing/2014/main" id="{5ECB6E68-048B-F6AD-573B-363DF100C0FD}"/>
              </a:ext>
            </a:extLst>
          </p:cNvPr>
          <p:cNvSpPr txBox="1"/>
          <p:nvPr/>
        </p:nvSpPr>
        <p:spPr>
          <a:xfrm>
            <a:off x="6537849" y="6369505"/>
            <a:ext cx="250455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100" dirty="0">
                <a:latin typeface="Consolas" panose="020B0609020204030204" pitchFamily="49" charset="0"/>
              </a:rPr>
              <a:t>E-mailadres van de organisatie</a:t>
            </a:r>
          </a:p>
        </p:txBody>
      </p:sp>
      <p:sp>
        <p:nvSpPr>
          <p:cNvPr id="15" name="Tekstvak 14">
            <a:extLst>
              <a:ext uri="{FF2B5EF4-FFF2-40B4-BE49-F238E27FC236}">
                <a16:creationId xmlns:a16="http://schemas.microsoft.com/office/drawing/2014/main" id="{DBF3850C-13C8-C6A4-AE09-2EE71BA309AE}"/>
              </a:ext>
            </a:extLst>
          </p:cNvPr>
          <p:cNvSpPr txBox="1"/>
          <p:nvPr/>
        </p:nvSpPr>
        <p:spPr>
          <a:xfrm>
            <a:off x="9721763" y="5706275"/>
            <a:ext cx="223978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100" dirty="0">
                <a:latin typeface="Consolas" panose="020B0609020204030204" pitchFamily="49" charset="0"/>
              </a:rPr>
              <a:t>Link naar uw website</a:t>
            </a:r>
          </a:p>
        </p:txBody>
      </p:sp>
      <p:sp>
        <p:nvSpPr>
          <p:cNvPr id="16" name="Tekstvak 15">
            <a:extLst>
              <a:ext uri="{FF2B5EF4-FFF2-40B4-BE49-F238E27FC236}">
                <a16:creationId xmlns:a16="http://schemas.microsoft.com/office/drawing/2014/main" id="{1CD408BE-4051-97CB-9AB5-BB992B0CE90E}"/>
              </a:ext>
            </a:extLst>
          </p:cNvPr>
          <p:cNvSpPr txBox="1"/>
          <p:nvPr/>
        </p:nvSpPr>
        <p:spPr>
          <a:xfrm>
            <a:off x="9721762" y="6369505"/>
            <a:ext cx="223978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100" dirty="0">
                <a:latin typeface="Consolas" panose="020B0609020204030204" pitchFamily="49" charset="0"/>
              </a:rPr>
              <a:t>Telefoonnummer</a:t>
            </a:r>
          </a:p>
        </p:txBody>
      </p:sp>
    </p:spTree>
    <p:extLst>
      <p:ext uri="{BB962C8B-B14F-4D97-AF65-F5344CB8AC3E}">
        <p14:creationId xmlns:p14="http://schemas.microsoft.com/office/powerpoint/2010/main" val="33298659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5E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FD19D38-5944-D2F2-B336-6BAF4AFF69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363E6E5E-CD9C-1833-93F0-137E9DBD202A}"/>
              </a:ext>
            </a:extLst>
          </p:cNvPr>
          <p:cNvSpPr txBox="1"/>
          <p:nvPr/>
        </p:nvSpPr>
        <p:spPr>
          <a:xfrm>
            <a:off x="7319032" y="194062"/>
            <a:ext cx="469556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Uw logo</a:t>
            </a: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CF8CCC92-08F2-97AE-BC3D-DA031F1156B6}"/>
              </a:ext>
            </a:extLst>
          </p:cNvPr>
          <p:cNvSpPr txBox="1"/>
          <p:nvPr/>
        </p:nvSpPr>
        <p:spPr>
          <a:xfrm>
            <a:off x="717871" y="632188"/>
            <a:ext cx="449450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Gelica SemiBold" pitchFamily="50" charset="0"/>
                <a:ea typeface="+mn-ea"/>
                <a:cs typeface="+mn-cs"/>
              </a:rPr>
              <a:t>Boeken</a:t>
            </a:r>
            <a:endParaRPr kumimoji="0" lang="nl-NL" sz="2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Gelica SemiBold" pitchFamily="50" charset="0"/>
              <a:ea typeface="+mn-ea"/>
              <a:cs typeface="+mn-cs"/>
            </a:endParaRPr>
          </a:p>
        </p:txBody>
      </p:sp>
      <p:sp>
        <p:nvSpPr>
          <p:cNvPr id="4" name="Freeform 6">
            <a:extLst>
              <a:ext uri="{FF2B5EF4-FFF2-40B4-BE49-F238E27FC236}">
                <a16:creationId xmlns:a16="http://schemas.microsoft.com/office/drawing/2014/main" id="{AC552B65-D981-6FEF-6506-5DBA6899F06E}"/>
              </a:ext>
            </a:extLst>
          </p:cNvPr>
          <p:cNvSpPr/>
          <p:nvPr/>
        </p:nvSpPr>
        <p:spPr>
          <a:xfrm>
            <a:off x="749835" y="1841741"/>
            <a:ext cx="2586976" cy="3654313"/>
          </a:xfrm>
          <a:custGeom>
            <a:avLst/>
            <a:gdLst/>
            <a:ahLst/>
            <a:cxnLst/>
            <a:rect l="l" t="t" r="r" b="b"/>
            <a:pathLst>
              <a:path w="4340912" h="6369302">
                <a:moveTo>
                  <a:pt x="0" y="0"/>
                </a:moveTo>
                <a:lnTo>
                  <a:pt x="4340912" y="0"/>
                </a:lnTo>
                <a:lnTo>
                  <a:pt x="4340912" y="6369301"/>
                </a:lnTo>
                <a:lnTo>
                  <a:pt x="0" y="636930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defTabSz="609630"/>
            <a:endParaRPr lang="nl-NL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TextBox 9">
            <a:extLst>
              <a:ext uri="{FF2B5EF4-FFF2-40B4-BE49-F238E27FC236}">
                <a16:creationId xmlns:a16="http://schemas.microsoft.com/office/drawing/2014/main" id="{82A87F3C-A103-D4AF-CB28-BA999BABB058}"/>
              </a:ext>
            </a:extLst>
          </p:cNvPr>
          <p:cNvSpPr txBox="1"/>
          <p:nvPr/>
        </p:nvSpPr>
        <p:spPr>
          <a:xfrm>
            <a:off x="749836" y="5549364"/>
            <a:ext cx="2659425" cy="1545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1431"/>
              </a:lnSpc>
              <a:spcBef>
                <a:spcPct val="0"/>
              </a:spcBef>
            </a:pPr>
            <a:r>
              <a:rPr lang="en-US" sz="600" dirty="0">
                <a:solidFill>
                  <a:srgbClr val="000000"/>
                </a:solidFill>
                <a:latin typeface="Open Sans Bold"/>
              </a:rPr>
              <a:t>(En. . .Hoe </a:t>
            </a:r>
            <a:r>
              <a:rPr lang="en-US" sz="600" dirty="0" err="1">
                <a:solidFill>
                  <a:srgbClr val="000000"/>
                </a:solidFill>
                <a:latin typeface="Open Sans Bold"/>
              </a:rPr>
              <a:t>Gaat</a:t>
            </a:r>
            <a:r>
              <a:rPr lang="en-US" sz="600" dirty="0">
                <a:solidFill>
                  <a:srgbClr val="000000"/>
                </a:solidFill>
                <a:latin typeface="Open Sans Bold"/>
              </a:rPr>
              <a:t> Het </a:t>
            </a:r>
            <a:r>
              <a:rPr lang="en-US" sz="600" dirty="0" err="1">
                <a:solidFill>
                  <a:srgbClr val="000000"/>
                </a:solidFill>
                <a:latin typeface="Open Sans Bold"/>
              </a:rPr>
              <a:t>Eigenlijk</a:t>
            </a:r>
            <a:r>
              <a:rPr lang="en-US" sz="600" dirty="0">
                <a:solidFill>
                  <a:srgbClr val="000000"/>
                </a:solidFill>
                <a:latin typeface="Open Sans Bold"/>
              </a:rPr>
              <a:t> Met </a:t>
            </a:r>
            <a:r>
              <a:rPr lang="en-US" sz="600" dirty="0" err="1">
                <a:solidFill>
                  <a:srgbClr val="000000"/>
                </a:solidFill>
                <a:latin typeface="Open Sans Bold"/>
              </a:rPr>
              <a:t>Jou</a:t>
            </a:r>
            <a:r>
              <a:rPr lang="en-US" sz="600" dirty="0">
                <a:solidFill>
                  <a:srgbClr val="000000"/>
                </a:solidFill>
                <a:latin typeface="Open Sans Bold"/>
              </a:rPr>
              <a:t>?, Marcel Garritsen, 2022)</a:t>
            </a:r>
          </a:p>
        </p:txBody>
      </p:sp>
      <p:pic>
        <p:nvPicPr>
          <p:cNvPr id="6" name="Afbeelding 5" descr="Afbeelding met Menselijk gezicht, tekening, schets, illustratie&#10;&#10;Automatisch gegenereerde beschrijving">
            <a:extLst>
              <a:ext uri="{FF2B5EF4-FFF2-40B4-BE49-F238E27FC236}">
                <a16:creationId xmlns:a16="http://schemas.microsoft.com/office/drawing/2014/main" id="{89C058CB-353F-4D64-7020-1B6E9B22F8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001" y="1860253"/>
            <a:ext cx="6779643" cy="4997747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B762624A-460B-77D0-273A-A935C44738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57367" y="1808238"/>
            <a:ext cx="2586976" cy="3687817"/>
          </a:xfrm>
          <a:prstGeom prst="rect">
            <a:avLst/>
          </a:prstGeom>
        </p:spPr>
      </p:pic>
      <p:sp>
        <p:nvSpPr>
          <p:cNvPr id="8" name="TextBox 9">
            <a:extLst>
              <a:ext uri="{FF2B5EF4-FFF2-40B4-BE49-F238E27FC236}">
                <a16:creationId xmlns:a16="http://schemas.microsoft.com/office/drawing/2014/main" id="{6335B235-D813-C288-ADAA-6E695ED95B82}"/>
              </a:ext>
            </a:extLst>
          </p:cNvPr>
          <p:cNvSpPr txBox="1"/>
          <p:nvPr/>
        </p:nvSpPr>
        <p:spPr>
          <a:xfrm>
            <a:off x="3763024" y="5559727"/>
            <a:ext cx="2659425" cy="1545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1431"/>
              </a:lnSpc>
              <a:spcBef>
                <a:spcPct val="0"/>
              </a:spcBef>
            </a:pPr>
            <a:r>
              <a:rPr lang="en-US" sz="600" dirty="0">
                <a:solidFill>
                  <a:srgbClr val="000000"/>
                </a:solidFill>
                <a:latin typeface="Open Sans Bold"/>
              </a:rPr>
              <a:t>(En. . .Hoe </a:t>
            </a:r>
            <a:r>
              <a:rPr lang="en-US" sz="600" dirty="0" err="1">
                <a:solidFill>
                  <a:srgbClr val="000000"/>
                </a:solidFill>
                <a:latin typeface="Open Sans Bold"/>
              </a:rPr>
              <a:t>Gaat</a:t>
            </a:r>
            <a:r>
              <a:rPr lang="en-US" sz="600" dirty="0">
                <a:solidFill>
                  <a:srgbClr val="000000"/>
                </a:solidFill>
                <a:latin typeface="Open Sans Bold"/>
              </a:rPr>
              <a:t> Het </a:t>
            </a:r>
            <a:r>
              <a:rPr lang="en-US" sz="600" dirty="0" err="1">
                <a:solidFill>
                  <a:srgbClr val="000000"/>
                </a:solidFill>
                <a:latin typeface="Open Sans Bold"/>
              </a:rPr>
              <a:t>Eigenlijk</a:t>
            </a:r>
            <a:r>
              <a:rPr lang="en-US" sz="600" dirty="0">
                <a:solidFill>
                  <a:srgbClr val="000000"/>
                </a:solidFill>
                <a:latin typeface="Open Sans Bold"/>
              </a:rPr>
              <a:t> Met </a:t>
            </a:r>
            <a:r>
              <a:rPr lang="en-US" sz="600" dirty="0" err="1">
                <a:solidFill>
                  <a:srgbClr val="000000"/>
                </a:solidFill>
                <a:latin typeface="Open Sans Bold"/>
              </a:rPr>
              <a:t>Mij</a:t>
            </a:r>
            <a:r>
              <a:rPr lang="en-US" sz="600" dirty="0">
                <a:solidFill>
                  <a:srgbClr val="000000"/>
                </a:solidFill>
                <a:latin typeface="Open Sans Bold"/>
              </a:rPr>
              <a:t>?, Marcel Garritsen, 2023)</a:t>
            </a:r>
          </a:p>
        </p:txBody>
      </p:sp>
    </p:spTree>
    <p:extLst>
      <p:ext uri="{BB962C8B-B14F-4D97-AF65-F5344CB8AC3E}">
        <p14:creationId xmlns:p14="http://schemas.microsoft.com/office/powerpoint/2010/main" val="5816618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3B1BBA62-CAE0-3F3A-398D-60A2E0508B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394193" cy="674232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CA1714AC-21A9-0131-33C2-2828E35CA42C}"/>
              </a:ext>
            </a:extLst>
          </p:cNvPr>
          <p:cNvSpPr txBox="1"/>
          <p:nvPr/>
        </p:nvSpPr>
        <p:spPr>
          <a:xfrm>
            <a:off x="2147465" y="852405"/>
            <a:ext cx="58329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000" dirty="0">
                <a:solidFill>
                  <a:srgbClr val="C00000"/>
                </a:solidFill>
                <a:latin typeface="Gelica SemiBold" pitchFamily="50" charset="0"/>
              </a:rPr>
              <a:t>Video</a:t>
            </a:r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E38D5807-9CF5-8EA9-E77C-F5E56AAB7DB1}"/>
              </a:ext>
            </a:extLst>
          </p:cNvPr>
          <p:cNvSpPr txBox="1"/>
          <p:nvPr/>
        </p:nvSpPr>
        <p:spPr>
          <a:xfrm>
            <a:off x="7319032" y="194062"/>
            <a:ext cx="469556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NL" sz="1600" dirty="0">
                <a:solidFill>
                  <a:srgbClr val="FEF5EF"/>
                </a:solidFill>
                <a:latin typeface="Consolas" panose="020B0609020204030204" pitchFamily="49" charset="0"/>
              </a:rPr>
              <a:t>Uw logo</a:t>
            </a:r>
          </a:p>
        </p:txBody>
      </p:sp>
      <p:pic>
        <p:nvPicPr>
          <p:cNvPr id="6" name="Onlinemedia 13" title="Bennie Oud | Mantelzorgpakket | Marcel Garritsen over mantelzorg">
            <a:hlinkClick r:id="" action="ppaction://media"/>
            <a:extLst>
              <a:ext uri="{FF2B5EF4-FFF2-40B4-BE49-F238E27FC236}">
                <a16:creationId xmlns:a16="http://schemas.microsoft.com/office/drawing/2014/main" id="{80BBC7F4-C57B-3614-D4DB-CA362E7E75F2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175933" y="1560291"/>
            <a:ext cx="7840133" cy="442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6714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5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Lettertype, symbool, cirkel, Graphics&#10;&#10;Door AI gegenereerde inhoud is mogelijk onjuist.">
            <a:extLst>
              <a:ext uri="{FF2B5EF4-FFF2-40B4-BE49-F238E27FC236}">
                <a16:creationId xmlns:a16="http://schemas.microsoft.com/office/drawing/2014/main" id="{C76CEE31-FDAD-DFB2-F20F-EE840B6556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9566" y="6155517"/>
            <a:ext cx="1731268" cy="502921"/>
          </a:xfrm>
          <a:prstGeom prst="rect">
            <a:avLst/>
          </a:prstGeom>
        </p:spPr>
      </p:pic>
      <p:pic>
        <p:nvPicPr>
          <p:cNvPr id="11" name="Afbeelding 10" descr="Afbeelding met Graphics, hart, rood&#10;&#10;Door AI gegenereerde inhoud is mogelijk onjuist.">
            <a:extLst>
              <a:ext uri="{FF2B5EF4-FFF2-40B4-BE49-F238E27FC236}">
                <a16:creationId xmlns:a16="http://schemas.microsoft.com/office/drawing/2014/main" id="{EFA3A09D-D002-986C-C752-06E00A0CAB6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937260">
            <a:off x="-1246949" y="-3601593"/>
            <a:ext cx="6228527" cy="7203186"/>
          </a:xfrm>
          <a:prstGeom prst="rect">
            <a:avLst/>
          </a:prstGeom>
        </p:spPr>
      </p:pic>
      <p:sp>
        <p:nvSpPr>
          <p:cNvPr id="18" name="Tekstvak 17">
            <a:extLst>
              <a:ext uri="{FF2B5EF4-FFF2-40B4-BE49-F238E27FC236}">
                <a16:creationId xmlns:a16="http://schemas.microsoft.com/office/drawing/2014/main" id="{4A08D788-ED80-C812-F88E-22EEFA3CBB6E}"/>
              </a:ext>
            </a:extLst>
          </p:cNvPr>
          <p:cNvSpPr txBox="1"/>
          <p:nvPr/>
        </p:nvSpPr>
        <p:spPr>
          <a:xfrm>
            <a:off x="925416" y="991518"/>
            <a:ext cx="36025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000" dirty="0">
                <a:solidFill>
                  <a:srgbClr val="FEF5EF"/>
                </a:solidFill>
                <a:latin typeface="Gelica SemiBold" pitchFamily="50" charset="0"/>
              </a:rPr>
              <a:t>Planning</a:t>
            </a:r>
          </a:p>
        </p:txBody>
      </p:sp>
      <p:sp>
        <p:nvSpPr>
          <p:cNvPr id="20" name="Tekstvak 19">
            <a:extLst>
              <a:ext uri="{FF2B5EF4-FFF2-40B4-BE49-F238E27FC236}">
                <a16:creationId xmlns:a16="http://schemas.microsoft.com/office/drawing/2014/main" id="{266F9119-9ABD-21C2-F344-2A6912A8E04D}"/>
              </a:ext>
            </a:extLst>
          </p:cNvPr>
          <p:cNvSpPr txBox="1"/>
          <p:nvPr/>
        </p:nvSpPr>
        <p:spPr>
          <a:xfrm>
            <a:off x="7319032" y="194062"/>
            <a:ext cx="469556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NL" sz="1600" dirty="0">
                <a:solidFill>
                  <a:srgbClr val="C00000"/>
                </a:solidFill>
                <a:latin typeface="Consolas" panose="020B0609020204030204" pitchFamily="49" charset="0"/>
              </a:rPr>
              <a:t>Uw logo</a:t>
            </a:r>
          </a:p>
        </p:txBody>
      </p:sp>
      <p:sp>
        <p:nvSpPr>
          <p:cNvPr id="21" name="Tekstvak 20">
            <a:extLst>
              <a:ext uri="{FF2B5EF4-FFF2-40B4-BE49-F238E27FC236}">
                <a16:creationId xmlns:a16="http://schemas.microsoft.com/office/drawing/2014/main" id="{B03305E3-6390-BD90-A750-10A4A5B39A62}"/>
              </a:ext>
            </a:extLst>
          </p:cNvPr>
          <p:cNvSpPr txBox="1"/>
          <p:nvPr/>
        </p:nvSpPr>
        <p:spPr>
          <a:xfrm>
            <a:off x="4958243" y="2436659"/>
            <a:ext cx="6406057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rgbClr val="074556"/>
                </a:solidFill>
                <a:latin typeface="Consolas" panose="020B0609020204030204" pitchFamily="49" charset="0"/>
              </a:rPr>
              <a:t>10:00	Welkom &amp; introductie</a:t>
            </a:r>
          </a:p>
          <a:p>
            <a:endParaRPr lang="nl-NL" dirty="0">
              <a:solidFill>
                <a:srgbClr val="074556"/>
              </a:solidFill>
              <a:latin typeface="Consolas" panose="020B0609020204030204" pitchFamily="49" charset="0"/>
            </a:endParaRPr>
          </a:p>
          <a:p>
            <a:r>
              <a:rPr lang="nl-NL" dirty="0">
                <a:solidFill>
                  <a:srgbClr val="074556"/>
                </a:solidFill>
                <a:latin typeface="Consolas" panose="020B0609020204030204" pitchFamily="49" charset="0"/>
              </a:rPr>
              <a:t>10:15	Wat is mantelzorg?</a:t>
            </a:r>
          </a:p>
          <a:p>
            <a:endParaRPr lang="nl-NL" dirty="0">
              <a:solidFill>
                <a:srgbClr val="074556"/>
              </a:solidFill>
              <a:latin typeface="Consolas" panose="020B0609020204030204" pitchFamily="49" charset="0"/>
            </a:endParaRPr>
          </a:p>
          <a:p>
            <a:r>
              <a:rPr lang="nl-NL" dirty="0">
                <a:solidFill>
                  <a:srgbClr val="074556"/>
                </a:solidFill>
                <a:latin typeface="Consolas" panose="020B0609020204030204" pitchFamily="49" charset="0"/>
              </a:rPr>
              <a:t>10:25	Zelfbewustzijn, betekenis voor </a:t>
            </a:r>
            <a:r>
              <a:rPr lang="nl-NL">
                <a:solidFill>
                  <a:srgbClr val="074556"/>
                </a:solidFill>
                <a:latin typeface="Consolas" panose="020B0609020204030204" pitchFamily="49" charset="0"/>
              </a:rPr>
              <a:t>jezelf, </a:t>
            </a:r>
            <a:r>
              <a:rPr lang="nl-NL" dirty="0">
                <a:solidFill>
                  <a:srgbClr val="074556"/>
                </a:solidFill>
                <a:latin typeface="Consolas" panose="020B0609020204030204" pitchFamily="49" charset="0"/>
              </a:rPr>
              <a:t>h</a:t>
            </a:r>
            <a:r>
              <a:rPr lang="nl-NL">
                <a:solidFill>
                  <a:srgbClr val="074556"/>
                </a:solidFill>
                <a:latin typeface="Consolas" panose="020B0609020204030204" pitchFamily="49" charset="0"/>
              </a:rPr>
              <a:t>oe </a:t>
            </a:r>
            <a:r>
              <a:rPr lang="nl-NL" dirty="0">
                <a:solidFill>
                  <a:srgbClr val="074556"/>
                </a:solidFill>
                <a:latin typeface="Consolas" panose="020B0609020204030204" pitchFamily="49" charset="0"/>
              </a:rPr>
              <a:t>kan jij het beste ondersteund worden?</a:t>
            </a:r>
          </a:p>
          <a:p>
            <a:endParaRPr lang="nl-NL" dirty="0">
              <a:solidFill>
                <a:srgbClr val="074556"/>
              </a:solidFill>
              <a:latin typeface="Consolas" panose="020B0609020204030204" pitchFamily="49" charset="0"/>
            </a:endParaRPr>
          </a:p>
          <a:p>
            <a:r>
              <a:rPr lang="nl-NL" dirty="0">
                <a:solidFill>
                  <a:srgbClr val="074556"/>
                </a:solidFill>
                <a:latin typeface="Consolas" panose="020B0609020204030204" pitchFamily="49" charset="0"/>
              </a:rPr>
              <a:t>11.05	Welke ondersteuning is er mogelijk?</a:t>
            </a:r>
          </a:p>
          <a:p>
            <a:endParaRPr lang="nl-NL" dirty="0">
              <a:solidFill>
                <a:srgbClr val="074556"/>
              </a:solidFill>
              <a:latin typeface="Consolas" panose="020B0609020204030204" pitchFamily="49" charset="0"/>
            </a:endParaRPr>
          </a:p>
          <a:p>
            <a:r>
              <a:rPr lang="nl-NL" dirty="0">
                <a:solidFill>
                  <a:srgbClr val="074556"/>
                </a:solidFill>
                <a:latin typeface="Consolas" panose="020B0609020204030204" pitchFamily="49" charset="0"/>
              </a:rPr>
              <a:t>11.25	Afsluiten</a:t>
            </a:r>
          </a:p>
          <a:p>
            <a:endParaRPr lang="nl-NL" dirty="0">
              <a:latin typeface="Consolas" panose="020B060902020403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10156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5E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2BB20CE-9DB2-D6BB-D8E3-43E22AEE17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Lettertype, symbool, cirkel, Graphics&#10;&#10;Door AI gegenereerde inhoud is mogelijk onjuist.">
            <a:extLst>
              <a:ext uri="{FF2B5EF4-FFF2-40B4-BE49-F238E27FC236}">
                <a16:creationId xmlns:a16="http://schemas.microsoft.com/office/drawing/2014/main" id="{773F2AE4-DA87-6ECF-C666-DA4F2C8A56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9566" y="6155517"/>
            <a:ext cx="1731268" cy="502921"/>
          </a:xfrm>
          <a:prstGeom prst="rect">
            <a:avLst/>
          </a:prstGeom>
        </p:spPr>
      </p:pic>
      <p:pic>
        <p:nvPicPr>
          <p:cNvPr id="11" name="Afbeelding 10" descr="Afbeelding met Graphics, hart, rood&#10;&#10;Door AI gegenereerde inhoud is mogelijk onjuist.">
            <a:extLst>
              <a:ext uri="{FF2B5EF4-FFF2-40B4-BE49-F238E27FC236}">
                <a16:creationId xmlns:a16="http://schemas.microsoft.com/office/drawing/2014/main" id="{99B7A0E2-4864-BB64-95F6-262BE819BBB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937260">
            <a:off x="-1246949" y="-3601593"/>
            <a:ext cx="6228527" cy="7203186"/>
          </a:xfrm>
          <a:prstGeom prst="rect">
            <a:avLst/>
          </a:prstGeom>
        </p:spPr>
      </p:pic>
      <p:sp>
        <p:nvSpPr>
          <p:cNvPr id="18" name="Tekstvak 17">
            <a:extLst>
              <a:ext uri="{FF2B5EF4-FFF2-40B4-BE49-F238E27FC236}">
                <a16:creationId xmlns:a16="http://schemas.microsoft.com/office/drawing/2014/main" id="{092CA67F-DB9A-5DE0-36BE-ED9CD628F400}"/>
              </a:ext>
            </a:extLst>
          </p:cNvPr>
          <p:cNvSpPr txBox="1"/>
          <p:nvPr/>
        </p:nvSpPr>
        <p:spPr>
          <a:xfrm>
            <a:off x="925416" y="991518"/>
            <a:ext cx="360251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000" b="0" i="0" u="none" strike="noStrike" kern="1200" cap="none" spc="0" normalizeH="0" baseline="0" noProof="0" dirty="0">
                <a:ln>
                  <a:noFill/>
                </a:ln>
                <a:solidFill>
                  <a:srgbClr val="FEF5EF"/>
                </a:solidFill>
                <a:effectLst/>
                <a:uLnTx/>
                <a:uFillTx/>
                <a:latin typeface="Gelica SemiBold" pitchFamily="50" charset="0"/>
                <a:ea typeface="+mn-ea"/>
                <a:cs typeface="+mn-cs"/>
              </a:rPr>
              <a:t>Wat is mantelzorg?</a:t>
            </a:r>
          </a:p>
        </p:txBody>
      </p:sp>
      <p:sp>
        <p:nvSpPr>
          <p:cNvPr id="20" name="Tekstvak 19">
            <a:extLst>
              <a:ext uri="{FF2B5EF4-FFF2-40B4-BE49-F238E27FC236}">
                <a16:creationId xmlns:a16="http://schemas.microsoft.com/office/drawing/2014/main" id="{0BD1BEB6-2368-D659-6592-CAA8974FC2CB}"/>
              </a:ext>
            </a:extLst>
          </p:cNvPr>
          <p:cNvSpPr txBox="1"/>
          <p:nvPr/>
        </p:nvSpPr>
        <p:spPr>
          <a:xfrm>
            <a:off x="7319032" y="194062"/>
            <a:ext cx="469556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Uw logo</a:t>
            </a: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560037C9-B722-6A55-3034-8B54D3710D14}"/>
              </a:ext>
            </a:extLst>
          </p:cNvPr>
          <p:cNvSpPr txBox="1"/>
          <p:nvPr/>
        </p:nvSpPr>
        <p:spPr>
          <a:xfrm>
            <a:off x="925416" y="3477834"/>
            <a:ext cx="546436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  <a:defRPr/>
            </a:pPr>
            <a:r>
              <a:rPr lang="nl-NL" dirty="0">
                <a:solidFill>
                  <a:srgbClr val="074556"/>
                </a:solidFill>
                <a:latin typeface="Consolas" panose="020B0609020204030204" pitchFamily="49" charset="0"/>
              </a:rPr>
              <a:t>Zorgen voor een naaste die langdurig ziek is, een beperking heeft of hulpbehoevend is.</a:t>
            </a:r>
          </a:p>
          <a:p>
            <a:pPr marL="285750" lvl="0" indent="-285750">
              <a:buFont typeface="Arial" panose="020B0604020202020204" pitchFamily="34" charset="0"/>
              <a:buChar char="•"/>
              <a:defRPr/>
            </a:pPr>
            <a:endParaRPr lang="nl-NL" dirty="0">
              <a:solidFill>
                <a:srgbClr val="074556"/>
              </a:solidFill>
              <a:latin typeface="Consolas" panose="020B0609020204030204" pitchFamily="49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  <a:defRPr/>
            </a:pPr>
            <a:r>
              <a:rPr lang="nl-NL" dirty="0">
                <a:solidFill>
                  <a:srgbClr val="074556"/>
                </a:solidFill>
                <a:latin typeface="Consolas" panose="020B0609020204030204" pitchFamily="49" charset="0"/>
              </a:rPr>
              <a:t>Meer dan 8 uur per week, langer dan 3 maanden (MantelzorgNL, 2021).</a:t>
            </a:r>
          </a:p>
        </p:txBody>
      </p:sp>
      <p:pic>
        <p:nvPicPr>
          <p:cNvPr id="3" name="Afbeelding 2" descr="Afbeelding met creativiteit, kunst&#10;&#10;Door AI gegenereerde inhoud is mogelijk onjuist.">
            <a:extLst>
              <a:ext uri="{FF2B5EF4-FFF2-40B4-BE49-F238E27FC236}">
                <a16:creationId xmlns:a16="http://schemas.microsoft.com/office/drawing/2014/main" id="{EF912C8B-E1C8-E2CB-A15E-6C5063910F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53" r="20817" b="20959"/>
          <a:stretch>
            <a:fillRect/>
          </a:stretch>
        </p:blipFill>
        <p:spPr>
          <a:xfrm rot="10800000">
            <a:off x="7496433" y="991518"/>
            <a:ext cx="4695567" cy="4689988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A4E534C4-8DF0-D025-C28E-E6A32084795A}"/>
              </a:ext>
            </a:extLst>
          </p:cNvPr>
          <p:cNvSpPr txBox="1"/>
          <p:nvPr/>
        </p:nvSpPr>
        <p:spPr>
          <a:xfrm>
            <a:off x="8614916" y="1852234"/>
            <a:ext cx="32893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defRPr/>
            </a:pPr>
            <a:r>
              <a:rPr lang="en-US" sz="1200" i="1" dirty="0">
                <a:solidFill>
                  <a:srgbClr val="074556"/>
                </a:solidFill>
                <a:latin typeface="Consolas" panose="020B0609020204030204" pitchFamily="49" charset="0"/>
              </a:rPr>
              <a:t>‘﻿Mantelzorg is de </a:t>
            </a:r>
            <a:r>
              <a:rPr lang="en-US" sz="1200" i="1" dirty="0" err="1">
                <a:solidFill>
                  <a:srgbClr val="074556"/>
                </a:solidFill>
                <a:latin typeface="Consolas" panose="020B0609020204030204" pitchFamily="49" charset="0"/>
              </a:rPr>
              <a:t>zorg</a:t>
            </a:r>
            <a:r>
              <a:rPr lang="en-US" sz="1200" i="1" dirty="0">
                <a:solidFill>
                  <a:srgbClr val="074556"/>
                </a:solidFill>
                <a:latin typeface="Consolas" panose="020B0609020204030204" pitchFamily="49" charset="0"/>
              </a:rPr>
              <a:t> </a:t>
            </a:r>
            <a:r>
              <a:rPr lang="en-US" sz="1200" i="1" dirty="0" err="1">
                <a:solidFill>
                  <a:srgbClr val="074556"/>
                </a:solidFill>
                <a:latin typeface="Consolas" panose="020B0609020204030204" pitchFamily="49" charset="0"/>
              </a:rPr>
              <a:t>voor</a:t>
            </a:r>
            <a:r>
              <a:rPr lang="en-US" sz="1200" i="1" dirty="0">
                <a:solidFill>
                  <a:srgbClr val="074556"/>
                </a:solidFill>
                <a:latin typeface="Consolas" panose="020B0609020204030204" pitchFamily="49" charset="0"/>
              </a:rPr>
              <a:t> </a:t>
            </a:r>
            <a:r>
              <a:rPr lang="en-US" sz="1200" i="1" dirty="0" err="1">
                <a:solidFill>
                  <a:srgbClr val="074556"/>
                </a:solidFill>
                <a:latin typeface="Consolas" panose="020B0609020204030204" pitchFamily="49" charset="0"/>
              </a:rPr>
              <a:t>chronisch</a:t>
            </a:r>
            <a:r>
              <a:rPr lang="en-US" sz="1200" i="1" dirty="0">
                <a:solidFill>
                  <a:srgbClr val="074556"/>
                </a:solidFill>
                <a:latin typeface="Consolas" panose="020B0609020204030204" pitchFamily="49" charset="0"/>
              </a:rPr>
              <a:t> </a:t>
            </a:r>
            <a:r>
              <a:rPr lang="en-US" sz="1200" i="1" dirty="0" err="1">
                <a:solidFill>
                  <a:srgbClr val="074556"/>
                </a:solidFill>
                <a:latin typeface="Consolas" panose="020B0609020204030204" pitchFamily="49" charset="0"/>
              </a:rPr>
              <a:t>zieken</a:t>
            </a:r>
            <a:r>
              <a:rPr lang="en-US" sz="1200" i="1" dirty="0">
                <a:solidFill>
                  <a:srgbClr val="074556"/>
                </a:solidFill>
                <a:latin typeface="Consolas" panose="020B0609020204030204" pitchFamily="49" charset="0"/>
              </a:rPr>
              <a:t>, </a:t>
            </a:r>
            <a:r>
              <a:rPr lang="en-US" sz="1200" i="1" dirty="0" err="1">
                <a:solidFill>
                  <a:srgbClr val="074556"/>
                </a:solidFill>
                <a:latin typeface="Consolas" panose="020B0609020204030204" pitchFamily="49" charset="0"/>
              </a:rPr>
              <a:t>gehandicapten</a:t>
            </a:r>
            <a:r>
              <a:rPr lang="en-US" sz="1200" i="1" dirty="0">
                <a:solidFill>
                  <a:srgbClr val="074556"/>
                </a:solidFill>
                <a:latin typeface="Consolas" panose="020B0609020204030204" pitchFamily="49" charset="0"/>
              </a:rPr>
              <a:t> </a:t>
            </a:r>
            <a:r>
              <a:rPr lang="en-US" sz="1200" i="1" dirty="0" err="1">
                <a:solidFill>
                  <a:srgbClr val="074556"/>
                </a:solidFill>
                <a:latin typeface="Consolas" panose="020B0609020204030204" pitchFamily="49" charset="0"/>
              </a:rPr>
              <a:t>en</a:t>
            </a:r>
            <a:r>
              <a:rPr lang="en-US" sz="1200" i="1" dirty="0">
                <a:solidFill>
                  <a:srgbClr val="074556"/>
                </a:solidFill>
                <a:latin typeface="Consolas" panose="020B0609020204030204" pitchFamily="49" charset="0"/>
              </a:rPr>
              <a:t> </a:t>
            </a:r>
            <a:r>
              <a:rPr lang="en-US" sz="1200" i="1" dirty="0" err="1">
                <a:solidFill>
                  <a:srgbClr val="074556"/>
                </a:solidFill>
                <a:latin typeface="Consolas" panose="020B0609020204030204" pitchFamily="49" charset="0"/>
              </a:rPr>
              <a:t>hulpbehoevenden</a:t>
            </a:r>
            <a:r>
              <a:rPr lang="en-US" sz="1200" i="1" dirty="0">
                <a:solidFill>
                  <a:srgbClr val="074556"/>
                </a:solidFill>
                <a:latin typeface="Consolas" panose="020B0609020204030204" pitchFamily="49" charset="0"/>
              </a:rPr>
              <a:t> door </a:t>
            </a:r>
            <a:r>
              <a:rPr lang="en-US" sz="1200" i="1" dirty="0" err="1">
                <a:solidFill>
                  <a:srgbClr val="074556"/>
                </a:solidFill>
                <a:latin typeface="Consolas" panose="020B0609020204030204" pitchFamily="49" charset="0"/>
              </a:rPr>
              <a:t>naasten</a:t>
            </a:r>
            <a:r>
              <a:rPr lang="en-US" sz="1200" i="1" dirty="0">
                <a:solidFill>
                  <a:srgbClr val="074556"/>
                </a:solidFill>
                <a:latin typeface="Consolas" panose="020B0609020204030204" pitchFamily="49" charset="0"/>
              </a:rPr>
              <a:t>: </a:t>
            </a:r>
            <a:r>
              <a:rPr lang="en-US" sz="1200" i="1" dirty="0" err="1">
                <a:solidFill>
                  <a:srgbClr val="074556"/>
                </a:solidFill>
                <a:latin typeface="Consolas" panose="020B0609020204030204" pitchFamily="49" charset="0"/>
              </a:rPr>
              <a:t>familieleden</a:t>
            </a:r>
            <a:r>
              <a:rPr lang="en-US" sz="1200" i="1" dirty="0">
                <a:solidFill>
                  <a:srgbClr val="074556"/>
                </a:solidFill>
                <a:latin typeface="Consolas" panose="020B0609020204030204" pitchFamily="49" charset="0"/>
              </a:rPr>
              <a:t>, </a:t>
            </a:r>
            <a:r>
              <a:rPr lang="en-US" sz="1200" i="1" dirty="0" err="1">
                <a:solidFill>
                  <a:srgbClr val="074556"/>
                </a:solidFill>
                <a:latin typeface="Consolas" panose="020B0609020204030204" pitchFamily="49" charset="0"/>
              </a:rPr>
              <a:t>vrienden</a:t>
            </a:r>
            <a:r>
              <a:rPr lang="en-US" sz="1200" i="1" dirty="0">
                <a:solidFill>
                  <a:srgbClr val="074556"/>
                </a:solidFill>
                <a:latin typeface="Consolas" panose="020B0609020204030204" pitchFamily="49" charset="0"/>
              </a:rPr>
              <a:t>, </a:t>
            </a:r>
            <a:r>
              <a:rPr lang="en-US" sz="1200" i="1" dirty="0" err="1">
                <a:solidFill>
                  <a:srgbClr val="074556"/>
                </a:solidFill>
                <a:latin typeface="Consolas" panose="020B0609020204030204" pitchFamily="49" charset="0"/>
              </a:rPr>
              <a:t>kennissen</a:t>
            </a:r>
            <a:r>
              <a:rPr lang="en-US" sz="1200" i="1" dirty="0">
                <a:solidFill>
                  <a:srgbClr val="074556"/>
                </a:solidFill>
                <a:latin typeface="Consolas" panose="020B0609020204030204" pitchFamily="49" charset="0"/>
              </a:rPr>
              <a:t> </a:t>
            </a:r>
            <a:r>
              <a:rPr lang="en-US" sz="1200" i="1" dirty="0" err="1">
                <a:solidFill>
                  <a:srgbClr val="074556"/>
                </a:solidFill>
                <a:latin typeface="Consolas" panose="020B0609020204030204" pitchFamily="49" charset="0"/>
              </a:rPr>
              <a:t>en</a:t>
            </a:r>
            <a:r>
              <a:rPr lang="en-US" sz="1200" i="1" dirty="0">
                <a:solidFill>
                  <a:srgbClr val="074556"/>
                </a:solidFill>
                <a:latin typeface="Consolas" panose="020B0609020204030204" pitchFamily="49" charset="0"/>
              </a:rPr>
              <a:t> </a:t>
            </a:r>
            <a:r>
              <a:rPr lang="en-US" sz="1200" i="1" dirty="0" err="1">
                <a:solidFill>
                  <a:srgbClr val="074556"/>
                </a:solidFill>
                <a:latin typeface="Consolas" panose="020B0609020204030204" pitchFamily="49" charset="0"/>
              </a:rPr>
              <a:t>buren</a:t>
            </a:r>
            <a:r>
              <a:rPr lang="en-US" sz="1200" i="1" dirty="0">
                <a:solidFill>
                  <a:srgbClr val="074556"/>
                </a:solidFill>
                <a:latin typeface="Consolas" panose="020B0609020204030204" pitchFamily="49" charset="0"/>
              </a:rPr>
              <a:t>. </a:t>
            </a:r>
            <a:r>
              <a:rPr lang="en-US" sz="1200" i="1" dirty="0" err="1">
                <a:solidFill>
                  <a:srgbClr val="074556"/>
                </a:solidFill>
                <a:latin typeface="Consolas" panose="020B0609020204030204" pitchFamily="49" charset="0"/>
              </a:rPr>
              <a:t>Kenmerkend</a:t>
            </a:r>
            <a:r>
              <a:rPr lang="en-US" sz="1200" i="1" dirty="0">
                <a:solidFill>
                  <a:srgbClr val="074556"/>
                </a:solidFill>
                <a:latin typeface="Consolas" panose="020B0609020204030204" pitchFamily="49" charset="0"/>
              </a:rPr>
              <a:t> is de al </a:t>
            </a:r>
            <a:r>
              <a:rPr lang="en-US" sz="1200" i="1" dirty="0" err="1">
                <a:solidFill>
                  <a:srgbClr val="074556"/>
                </a:solidFill>
                <a:latin typeface="Consolas" panose="020B0609020204030204" pitchFamily="49" charset="0"/>
              </a:rPr>
              <a:t>bestaande</a:t>
            </a:r>
            <a:r>
              <a:rPr lang="en-US" sz="1200" i="1" dirty="0">
                <a:solidFill>
                  <a:srgbClr val="074556"/>
                </a:solidFill>
                <a:latin typeface="Consolas" panose="020B0609020204030204" pitchFamily="49" charset="0"/>
              </a:rPr>
              <a:t> </a:t>
            </a:r>
            <a:r>
              <a:rPr lang="en-US" sz="1200" i="1" dirty="0" err="1">
                <a:solidFill>
                  <a:srgbClr val="074556"/>
                </a:solidFill>
                <a:latin typeface="Consolas" panose="020B0609020204030204" pitchFamily="49" charset="0"/>
              </a:rPr>
              <a:t>persoonlijke</a:t>
            </a:r>
            <a:r>
              <a:rPr lang="en-US" sz="1200" i="1" dirty="0">
                <a:solidFill>
                  <a:srgbClr val="074556"/>
                </a:solidFill>
                <a:latin typeface="Consolas" panose="020B0609020204030204" pitchFamily="49" charset="0"/>
              </a:rPr>
              <a:t> band </a:t>
            </a:r>
            <a:r>
              <a:rPr lang="en-US" sz="1200" i="1" dirty="0" err="1">
                <a:solidFill>
                  <a:srgbClr val="074556"/>
                </a:solidFill>
                <a:latin typeface="Consolas" panose="020B0609020204030204" pitchFamily="49" charset="0"/>
              </a:rPr>
              <a:t>tussen</a:t>
            </a:r>
            <a:r>
              <a:rPr lang="en-US" sz="1200" i="1" dirty="0">
                <a:solidFill>
                  <a:srgbClr val="074556"/>
                </a:solidFill>
                <a:latin typeface="Consolas" panose="020B0609020204030204" pitchFamily="49" charset="0"/>
              </a:rPr>
              <a:t> de </a:t>
            </a:r>
            <a:r>
              <a:rPr lang="en-US" sz="1200" i="1" dirty="0" err="1">
                <a:solidFill>
                  <a:srgbClr val="074556"/>
                </a:solidFill>
                <a:latin typeface="Consolas" panose="020B0609020204030204" pitchFamily="49" charset="0"/>
              </a:rPr>
              <a:t>mantelzorger</a:t>
            </a:r>
            <a:r>
              <a:rPr lang="en-US" sz="1200" i="1" dirty="0">
                <a:solidFill>
                  <a:srgbClr val="074556"/>
                </a:solidFill>
                <a:latin typeface="Consolas" panose="020B0609020204030204" pitchFamily="49" charset="0"/>
              </a:rPr>
              <a:t> </a:t>
            </a:r>
            <a:r>
              <a:rPr lang="en-US" sz="1200" i="1" dirty="0" err="1">
                <a:solidFill>
                  <a:srgbClr val="074556"/>
                </a:solidFill>
                <a:latin typeface="Consolas" panose="020B0609020204030204" pitchFamily="49" charset="0"/>
              </a:rPr>
              <a:t>en</a:t>
            </a:r>
            <a:r>
              <a:rPr lang="en-US" sz="1200" i="1" dirty="0">
                <a:solidFill>
                  <a:srgbClr val="074556"/>
                </a:solidFill>
                <a:latin typeface="Consolas" panose="020B0609020204030204" pitchFamily="49" charset="0"/>
              </a:rPr>
              <a:t> </a:t>
            </a:r>
            <a:r>
              <a:rPr lang="en-US" sz="1200" i="1" dirty="0" err="1">
                <a:solidFill>
                  <a:srgbClr val="074556"/>
                </a:solidFill>
                <a:latin typeface="Consolas" panose="020B0609020204030204" pitchFamily="49" charset="0"/>
              </a:rPr>
              <a:t>zijn</a:t>
            </a:r>
            <a:r>
              <a:rPr lang="en-US" sz="1200" i="1" dirty="0">
                <a:solidFill>
                  <a:srgbClr val="074556"/>
                </a:solidFill>
                <a:latin typeface="Consolas" panose="020B0609020204030204" pitchFamily="49" charset="0"/>
              </a:rPr>
              <a:t> of </a:t>
            </a:r>
            <a:r>
              <a:rPr lang="en-US" sz="1200" i="1" dirty="0" err="1">
                <a:solidFill>
                  <a:srgbClr val="074556"/>
                </a:solidFill>
                <a:latin typeface="Consolas" panose="020B0609020204030204" pitchFamily="49" charset="0"/>
              </a:rPr>
              <a:t>haar</a:t>
            </a:r>
            <a:r>
              <a:rPr lang="en-US" sz="1200" i="1" dirty="0">
                <a:solidFill>
                  <a:srgbClr val="074556"/>
                </a:solidFill>
                <a:latin typeface="Consolas" panose="020B0609020204030204" pitchFamily="49" charset="0"/>
              </a:rPr>
              <a:t> </a:t>
            </a:r>
            <a:r>
              <a:rPr lang="en-US" sz="1200" i="1" dirty="0" err="1">
                <a:solidFill>
                  <a:srgbClr val="074556"/>
                </a:solidFill>
                <a:latin typeface="Consolas" panose="020B0609020204030204" pitchFamily="49" charset="0"/>
              </a:rPr>
              <a:t>naaste</a:t>
            </a:r>
            <a:r>
              <a:rPr lang="en-US" sz="1200" i="1" dirty="0">
                <a:solidFill>
                  <a:srgbClr val="074556"/>
                </a:solidFill>
                <a:latin typeface="Consolas" panose="020B0609020204030204" pitchFamily="49" charset="0"/>
              </a:rPr>
              <a:t>. </a:t>
            </a:r>
            <a:r>
              <a:rPr lang="en-US" sz="1200" i="1" dirty="0" err="1">
                <a:solidFill>
                  <a:srgbClr val="074556"/>
                </a:solidFill>
                <a:latin typeface="Consolas" panose="020B0609020204030204" pitchFamily="49" charset="0"/>
              </a:rPr>
              <a:t>Daarnaast</a:t>
            </a:r>
            <a:r>
              <a:rPr lang="en-US" sz="1200" i="1" dirty="0">
                <a:solidFill>
                  <a:srgbClr val="074556"/>
                </a:solidFill>
                <a:latin typeface="Consolas" panose="020B0609020204030204" pitchFamily="49" charset="0"/>
              </a:rPr>
              <a:t> </a:t>
            </a:r>
            <a:r>
              <a:rPr lang="en-US" sz="1200" i="1" dirty="0" err="1">
                <a:solidFill>
                  <a:srgbClr val="074556"/>
                </a:solidFill>
                <a:latin typeface="Consolas" panose="020B0609020204030204" pitchFamily="49" charset="0"/>
              </a:rPr>
              <a:t>gaat</a:t>
            </a:r>
            <a:r>
              <a:rPr lang="en-US" sz="1200" i="1" dirty="0">
                <a:solidFill>
                  <a:srgbClr val="074556"/>
                </a:solidFill>
                <a:latin typeface="Consolas" panose="020B0609020204030204" pitchFamily="49" charset="0"/>
              </a:rPr>
              <a:t> het om </a:t>
            </a:r>
            <a:r>
              <a:rPr lang="en-US" sz="1200" i="1" dirty="0" err="1">
                <a:solidFill>
                  <a:srgbClr val="074556"/>
                </a:solidFill>
                <a:latin typeface="Consolas" panose="020B0609020204030204" pitchFamily="49" charset="0"/>
              </a:rPr>
              <a:t>langdurige</a:t>
            </a:r>
            <a:r>
              <a:rPr lang="en-US" sz="1200" i="1" dirty="0">
                <a:solidFill>
                  <a:srgbClr val="074556"/>
                </a:solidFill>
                <a:latin typeface="Consolas" panose="020B0609020204030204" pitchFamily="49" charset="0"/>
              </a:rPr>
              <a:t> </a:t>
            </a:r>
            <a:r>
              <a:rPr lang="en-US" sz="1200" i="1" dirty="0" err="1">
                <a:solidFill>
                  <a:srgbClr val="074556"/>
                </a:solidFill>
                <a:latin typeface="Consolas" panose="020B0609020204030204" pitchFamily="49" charset="0"/>
              </a:rPr>
              <a:t>zorg</a:t>
            </a:r>
            <a:r>
              <a:rPr lang="en-US" sz="1200" i="1" dirty="0">
                <a:solidFill>
                  <a:srgbClr val="074556"/>
                </a:solidFill>
                <a:latin typeface="Consolas" panose="020B0609020204030204" pitchFamily="49" charset="0"/>
              </a:rPr>
              <a:t> die </a:t>
            </a:r>
            <a:r>
              <a:rPr lang="en-US" sz="1200" i="1" dirty="0" err="1">
                <a:solidFill>
                  <a:srgbClr val="074556"/>
                </a:solidFill>
                <a:latin typeface="Consolas" panose="020B0609020204030204" pitchFamily="49" charset="0"/>
              </a:rPr>
              <a:t>onbetaald</a:t>
            </a:r>
            <a:r>
              <a:rPr lang="en-US" sz="1200" i="1" dirty="0">
                <a:solidFill>
                  <a:srgbClr val="074556"/>
                </a:solidFill>
                <a:latin typeface="Consolas" panose="020B0609020204030204" pitchFamily="49" charset="0"/>
              </a:rPr>
              <a:t> is.’</a:t>
            </a:r>
          </a:p>
          <a:p>
            <a:pPr lvl="0">
              <a:defRPr/>
            </a:pPr>
            <a:endParaRPr lang="nl-NL" dirty="0">
              <a:solidFill>
                <a:srgbClr val="074556"/>
              </a:solidFill>
              <a:latin typeface="Consolas" panose="020B060902020403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83982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5E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9D3AB88-8939-4758-694C-5F304F6502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kstvak 19">
            <a:extLst>
              <a:ext uri="{FF2B5EF4-FFF2-40B4-BE49-F238E27FC236}">
                <a16:creationId xmlns:a16="http://schemas.microsoft.com/office/drawing/2014/main" id="{4BB9E49A-C441-7AEB-B02E-78C674F3B337}"/>
              </a:ext>
            </a:extLst>
          </p:cNvPr>
          <p:cNvSpPr txBox="1"/>
          <p:nvPr/>
        </p:nvSpPr>
        <p:spPr>
          <a:xfrm>
            <a:off x="7319032" y="194062"/>
            <a:ext cx="469556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Uw logo</a:t>
            </a: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76968480-D989-709B-FC2E-DD19ACFAA8C9}"/>
              </a:ext>
            </a:extLst>
          </p:cNvPr>
          <p:cNvSpPr txBox="1"/>
          <p:nvPr/>
        </p:nvSpPr>
        <p:spPr>
          <a:xfrm>
            <a:off x="3863969" y="532616"/>
            <a:ext cx="4920929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Gelica SemiBold" pitchFamily="50" charset="0"/>
                <a:ea typeface="+mn-ea"/>
                <a:cs typeface="+mn-cs"/>
              </a:rPr>
              <a:t>Fases in mantelzorgen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Gelica SemiBold" pitchFamily="50" charset="0"/>
              <a:ea typeface="+mn-ea"/>
              <a:cs typeface="+mn-cs"/>
            </a:endParaRPr>
          </a:p>
        </p:txBody>
      </p:sp>
      <p:sp>
        <p:nvSpPr>
          <p:cNvPr id="2" name="Freeform 6">
            <a:extLst>
              <a:ext uri="{FF2B5EF4-FFF2-40B4-BE49-F238E27FC236}">
                <a16:creationId xmlns:a16="http://schemas.microsoft.com/office/drawing/2014/main" id="{27FFCE05-6B81-7464-116D-B155C90C52FF}"/>
              </a:ext>
            </a:extLst>
          </p:cNvPr>
          <p:cNvSpPr/>
          <p:nvPr/>
        </p:nvSpPr>
        <p:spPr>
          <a:xfrm>
            <a:off x="16995951" y="8279133"/>
            <a:ext cx="792857" cy="792857"/>
          </a:xfrm>
          <a:custGeom>
            <a:avLst/>
            <a:gdLst/>
            <a:ahLst/>
            <a:cxnLst/>
            <a:rect l="l" t="t" r="r" b="b"/>
            <a:pathLst>
              <a:path w="792857" h="792857">
                <a:moveTo>
                  <a:pt x="0" y="0"/>
                </a:moveTo>
                <a:lnTo>
                  <a:pt x="792857" y="0"/>
                </a:lnTo>
                <a:lnTo>
                  <a:pt x="792857" y="792856"/>
                </a:lnTo>
                <a:lnTo>
                  <a:pt x="0" y="79285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8" name="Freeform 9">
            <a:extLst>
              <a:ext uri="{FF2B5EF4-FFF2-40B4-BE49-F238E27FC236}">
                <a16:creationId xmlns:a16="http://schemas.microsoft.com/office/drawing/2014/main" id="{B5F237BA-FC45-1783-7F58-F428366377F1}"/>
              </a:ext>
            </a:extLst>
          </p:cNvPr>
          <p:cNvSpPr/>
          <p:nvPr/>
        </p:nvSpPr>
        <p:spPr>
          <a:xfrm>
            <a:off x="0" y="2091122"/>
            <a:ext cx="3984019" cy="1090630"/>
          </a:xfrm>
          <a:custGeom>
            <a:avLst/>
            <a:gdLst/>
            <a:ahLst/>
            <a:cxnLst/>
            <a:rect l="l" t="t" r="r" b="b"/>
            <a:pathLst>
              <a:path w="7315200" h="1635945">
                <a:moveTo>
                  <a:pt x="0" y="0"/>
                </a:moveTo>
                <a:lnTo>
                  <a:pt x="7315200" y="0"/>
                </a:lnTo>
                <a:lnTo>
                  <a:pt x="7315200" y="1635944"/>
                </a:lnTo>
                <a:lnTo>
                  <a:pt x="0" y="163594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22409" r="1"/>
            </a:stretch>
          </a:blipFill>
        </p:spPr>
        <p:txBody>
          <a:bodyPr/>
          <a:lstStyle/>
          <a:p>
            <a:endParaRPr lang="nl-NL" sz="1200"/>
          </a:p>
        </p:txBody>
      </p:sp>
      <p:sp>
        <p:nvSpPr>
          <p:cNvPr id="30" name="Freeform 10">
            <a:extLst>
              <a:ext uri="{FF2B5EF4-FFF2-40B4-BE49-F238E27FC236}">
                <a16:creationId xmlns:a16="http://schemas.microsoft.com/office/drawing/2014/main" id="{809CB09A-99BF-064F-8475-D9F28A8B5F19}"/>
              </a:ext>
            </a:extLst>
          </p:cNvPr>
          <p:cNvSpPr/>
          <p:nvPr/>
        </p:nvSpPr>
        <p:spPr>
          <a:xfrm>
            <a:off x="3781008" y="2091122"/>
            <a:ext cx="2178733" cy="1624146"/>
          </a:xfrm>
          <a:custGeom>
            <a:avLst/>
            <a:gdLst/>
            <a:ahLst/>
            <a:cxnLst/>
            <a:rect l="l" t="t" r="r" b="b"/>
            <a:pathLst>
              <a:path w="3268099" h="2436219">
                <a:moveTo>
                  <a:pt x="0" y="0"/>
                </a:moveTo>
                <a:lnTo>
                  <a:pt x="3268099" y="0"/>
                </a:lnTo>
                <a:lnTo>
                  <a:pt x="3268099" y="2436219"/>
                </a:lnTo>
                <a:lnTo>
                  <a:pt x="0" y="243621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 sz="1200"/>
          </a:p>
        </p:txBody>
      </p:sp>
      <p:sp>
        <p:nvSpPr>
          <p:cNvPr id="31" name="Freeform 11">
            <a:extLst>
              <a:ext uri="{FF2B5EF4-FFF2-40B4-BE49-F238E27FC236}">
                <a16:creationId xmlns:a16="http://schemas.microsoft.com/office/drawing/2014/main" id="{27E6F4E8-B210-3195-1A4F-BA29E04D37EC}"/>
              </a:ext>
            </a:extLst>
          </p:cNvPr>
          <p:cNvSpPr/>
          <p:nvPr/>
        </p:nvSpPr>
        <p:spPr>
          <a:xfrm flipH="1" flipV="1">
            <a:off x="4864024" y="3708918"/>
            <a:ext cx="2178733" cy="1624146"/>
          </a:xfrm>
          <a:custGeom>
            <a:avLst/>
            <a:gdLst/>
            <a:ahLst/>
            <a:cxnLst/>
            <a:rect l="l" t="t" r="r" b="b"/>
            <a:pathLst>
              <a:path w="3268099" h="2436219">
                <a:moveTo>
                  <a:pt x="3268099" y="2436219"/>
                </a:moveTo>
                <a:lnTo>
                  <a:pt x="0" y="2436219"/>
                </a:lnTo>
                <a:lnTo>
                  <a:pt x="0" y="0"/>
                </a:lnTo>
                <a:lnTo>
                  <a:pt x="3268099" y="0"/>
                </a:lnTo>
                <a:lnTo>
                  <a:pt x="3268099" y="2436219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 sz="1200"/>
          </a:p>
        </p:txBody>
      </p:sp>
      <p:sp>
        <p:nvSpPr>
          <p:cNvPr id="32" name="Freeform 12">
            <a:extLst>
              <a:ext uri="{FF2B5EF4-FFF2-40B4-BE49-F238E27FC236}">
                <a16:creationId xmlns:a16="http://schemas.microsoft.com/office/drawing/2014/main" id="{3C93D579-C78F-B9F6-6FB2-6556A43655EC}"/>
              </a:ext>
            </a:extLst>
          </p:cNvPr>
          <p:cNvSpPr/>
          <p:nvPr/>
        </p:nvSpPr>
        <p:spPr>
          <a:xfrm>
            <a:off x="6959600" y="4249171"/>
            <a:ext cx="4876800" cy="1083893"/>
          </a:xfrm>
          <a:custGeom>
            <a:avLst/>
            <a:gdLst/>
            <a:ahLst/>
            <a:cxnLst/>
            <a:rect l="l" t="t" r="r" b="b"/>
            <a:pathLst>
              <a:path w="7315200" h="1635945">
                <a:moveTo>
                  <a:pt x="0" y="0"/>
                </a:moveTo>
                <a:lnTo>
                  <a:pt x="7315200" y="0"/>
                </a:lnTo>
                <a:lnTo>
                  <a:pt x="7315200" y="1635944"/>
                </a:lnTo>
                <a:lnTo>
                  <a:pt x="0" y="163594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 sz="1200"/>
          </a:p>
        </p:txBody>
      </p:sp>
      <p:sp>
        <p:nvSpPr>
          <p:cNvPr id="33" name="Freeform 13">
            <a:extLst>
              <a:ext uri="{FF2B5EF4-FFF2-40B4-BE49-F238E27FC236}">
                <a16:creationId xmlns:a16="http://schemas.microsoft.com/office/drawing/2014/main" id="{02AFAE53-1B74-9120-0953-AD7A0873C6D1}"/>
              </a:ext>
            </a:extLst>
          </p:cNvPr>
          <p:cNvSpPr/>
          <p:nvPr/>
        </p:nvSpPr>
        <p:spPr>
          <a:xfrm>
            <a:off x="11681932" y="4242434"/>
            <a:ext cx="510069" cy="1090630"/>
          </a:xfrm>
          <a:custGeom>
            <a:avLst/>
            <a:gdLst/>
            <a:ahLst/>
            <a:cxnLst/>
            <a:rect l="l" t="t" r="r" b="b"/>
            <a:pathLst>
              <a:path w="7315200" h="1635945">
                <a:moveTo>
                  <a:pt x="0" y="0"/>
                </a:moveTo>
                <a:lnTo>
                  <a:pt x="7315200" y="0"/>
                </a:lnTo>
                <a:lnTo>
                  <a:pt x="7315200" y="1635944"/>
                </a:lnTo>
                <a:lnTo>
                  <a:pt x="0" y="163594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1" r="-856106"/>
            </a:stretch>
          </a:blipFill>
        </p:spPr>
        <p:txBody>
          <a:bodyPr/>
          <a:lstStyle/>
          <a:p>
            <a:endParaRPr lang="nl-NL" sz="1200"/>
          </a:p>
        </p:txBody>
      </p:sp>
      <p:sp>
        <p:nvSpPr>
          <p:cNvPr id="34" name="Freeform 14">
            <a:extLst>
              <a:ext uri="{FF2B5EF4-FFF2-40B4-BE49-F238E27FC236}">
                <a16:creationId xmlns:a16="http://schemas.microsoft.com/office/drawing/2014/main" id="{A95CCA76-42C0-5770-E333-28619A382A3B}"/>
              </a:ext>
            </a:extLst>
          </p:cNvPr>
          <p:cNvSpPr/>
          <p:nvPr/>
        </p:nvSpPr>
        <p:spPr>
          <a:xfrm>
            <a:off x="621204" y="1362986"/>
            <a:ext cx="631489" cy="946373"/>
          </a:xfrm>
          <a:custGeom>
            <a:avLst/>
            <a:gdLst/>
            <a:ahLst/>
            <a:cxnLst/>
            <a:rect l="l" t="t" r="r" b="b"/>
            <a:pathLst>
              <a:path w="947233" h="1419559">
                <a:moveTo>
                  <a:pt x="0" y="0"/>
                </a:moveTo>
                <a:lnTo>
                  <a:pt x="947233" y="0"/>
                </a:lnTo>
                <a:lnTo>
                  <a:pt x="947233" y="1419559"/>
                </a:lnTo>
                <a:lnTo>
                  <a:pt x="0" y="141955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 sz="1200"/>
          </a:p>
        </p:txBody>
      </p:sp>
      <p:sp>
        <p:nvSpPr>
          <p:cNvPr id="35" name="Freeform 16">
            <a:extLst>
              <a:ext uri="{FF2B5EF4-FFF2-40B4-BE49-F238E27FC236}">
                <a16:creationId xmlns:a16="http://schemas.microsoft.com/office/drawing/2014/main" id="{A6FB77C6-D5DC-96EB-D328-298B4BE840EB}"/>
              </a:ext>
            </a:extLst>
          </p:cNvPr>
          <p:cNvSpPr/>
          <p:nvPr/>
        </p:nvSpPr>
        <p:spPr>
          <a:xfrm>
            <a:off x="3352531" y="2430008"/>
            <a:ext cx="631489" cy="946373"/>
          </a:xfrm>
          <a:custGeom>
            <a:avLst/>
            <a:gdLst/>
            <a:ahLst/>
            <a:cxnLst/>
            <a:rect l="l" t="t" r="r" b="b"/>
            <a:pathLst>
              <a:path w="947233" h="1419559">
                <a:moveTo>
                  <a:pt x="0" y="0"/>
                </a:moveTo>
                <a:lnTo>
                  <a:pt x="947233" y="0"/>
                </a:lnTo>
                <a:lnTo>
                  <a:pt x="947233" y="1419559"/>
                </a:lnTo>
                <a:lnTo>
                  <a:pt x="0" y="141955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 sz="1200"/>
          </a:p>
        </p:txBody>
      </p:sp>
      <p:sp>
        <p:nvSpPr>
          <p:cNvPr id="36" name="Freeform 17">
            <a:extLst>
              <a:ext uri="{FF2B5EF4-FFF2-40B4-BE49-F238E27FC236}">
                <a16:creationId xmlns:a16="http://schemas.microsoft.com/office/drawing/2014/main" id="{65E55F6A-3C83-0E5D-6DB3-C65510CE0F3D}"/>
              </a:ext>
            </a:extLst>
          </p:cNvPr>
          <p:cNvSpPr/>
          <p:nvPr/>
        </p:nvSpPr>
        <p:spPr>
          <a:xfrm>
            <a:off x="6377830" y="3473018"/>
            <a:ext cx="631489" cy="946373"/>
          </a:xfrm>
          <a:custGeom>
            <a:avLst/>
            <a:gdLst/>
            <a:ahLst/>
            <a:cxnLst/>
            <a:rect l="l" t="t" r="r" b="b"/>
            <a:pathLst>
              <a:path w="947233" h="1419559">
                <a:moveTo>
                  <a:pt x="0" y="0"/>
                </a:moveTo>
                <a:lnTo>
                  <a:pt x="947233" y="0"/>
                </a:lnTo>
                <a:lnTo>
                  <a:pt x="947233" y="1419559"/>
                </a:lnTo>
                <a:lnTo>
                  <a:pt x="0" y="141955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 sz="1200"/>
          </a:p>
        </p:txBody>
      </p:sp>
      <p:sp>
        <p:nvSpPr>
          <p:cNvPr id="37" name="Freeform 18">
            <a:extLst>
              <a:ext uri="{FF2B5EF4-FFF2-40B4-BE49-F238E27FC236}">
                <a16:creationId xmlns:a16="http://schemas.microsoft.com/office/drawing/2014/main" id="{F49EF92F-F2EA-1689-A306-6264E673E837}"/>
              </a:ext>
            </a:extLst>
          </p:cNvPr>
          <p:cNvSpPr/>
          <p:nvPr/>
        </p:nvSpPr>
        <p:spPr>
          <a:xfrm>
            <a:off x="10636570" y="4085802"/>
            <a:ext cx="631489" cy="946373"/>
          </a:xfrm>
          <a:custGeom>
            <a:avLst/>
            <a:gdLst/>
            <a:ahLst/>
            <a:cxnLst/>
            <a:rect l="l" t="t" r="r" b="b"/>
            <a:pathLst>
              <a:path w="947233" h="1419559">
                <a:moveTo>
                  <a:pt x="0" y="0"/>
                </a:moveTo>
                <a:lnTo>
                  <a:pt x="947233" y="0"/>
                </a:lnTo>
                <a:lnTo>
                  <a:pt x="947233" y="1419559"/>
                </a:lnTo>
                <a:lnTo>
                  <a:pt x="0" y="1419559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 sz="1200"/>
          </a:p>
        </p:txBody>
      </p:sp>
      <p:sp>
        <p:nvSpPr>
          <p:cNvPr id="38" name="TextBox 19">
            <a:extLst>
              <a:ext uri="{FF2B5EF4-FFF2-40B4-BE49-F238E27FC236}">
                <a16:creationId xmlns:a16="http://schemas.microsoft.com/office/drawing/2014/main" id="{E333C679-E91E-A14C-1925-27A8B7361854}"/>
              </a:ext>
            </a:extLst>
          </p:cNvPr>
          <p:cNvSpPr txBox="1"/>
          <p:nvPr/>
        </p:nvSpPr>
        <p:spPr>
          <a:xfrm>
            <a:off x="1336501" y="1202701"/>
            <a:ext cx="4616889" cy="6896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784"/>
              </a:lnSpc>
            </a:pPr>
            <a:r>
              <a:rPr lang="en-US" sz="1933">
                <a:solidFill>
                  <a:srgbClr val="EDC34A"/>
                </a:solidFill>
                <a:latin typeface="Montserrat Bold"/>
              </a:rPr>
              <a:t>Etappe 1</a:t>
            </a:r>
          </a:p>
          <a:p>
            <a:pPr algn="just">
              <a:lnSpc>
                <a:spcPts val="2784"/>
              </a:lnSpc>
            </a:pPr>
            <a:r>
              <a:rPr lang="en-US" sz="1933">
                <a:solidFill>
                  <a:srgbClr val="000000"/>
                </a:solidFill>
                <a:latin typeface="Montserrat Bold"/>
              </a:rPr>
              <a:t>Zelfbewustzijn</a:t>
            </a:r>
          </a:p>
        </p:txBody>
      </p:sp>
      <p:sp>
        <p:nvSpPr>
          <p:cNvPr id="39" name="TextBox 20">
            <a:extLst>
              <a:ext uri="{FF2B5EF4-FFF2-40B4-BE49-F238E27FC236}">
                <a16:creationId xmlns:a16="http://schemas.microsoft.com/office/drawing/2014/main" id="{0CCE23C8-4E12-B58D-4243-766E3D9956CA}"/>
              </a:ext>
            </a:extLst>
          </p:cNvPr>
          <p:cNvSpPr txBox="1"/>
          <p:nvPr/>
        </p:nvSpPr>
        <p:spPr>
          <a:xfrm>
            <a:off x="936948" y="3408131"/>
            <a:ext cx="2927021" cy="6896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784"/>
              </a:lnSpc>
            </a:pPr>
            <a:r>
              <a:rPr lang="en-US" sz="1933">
                <a:solidFill>
                  <a:srgbClr val="74959B"/>
                </a:solidFill>
                <a:latin typeface="Montserrat Bold"/>
              </a:rPr>
              <a:t>Etappe 2</a:t>
            </a:r>
          </a:p>
          <a:p>
            <a:pPr algn="r">
              <a:lnSpc>
                <a:spcPts val="2784"/>
              </a:lnSpc>
            </a:pPr>
            <a:r>
              <a:rPr lang="en-US" sz="1933">
                <a:solidFill>
                  <a:srgbClr val="000000"/>
                </a:solidFill>
                <a:latin typeface="Montserrat Bold"/>
              </a:rPr>
              <a:t>Betekenis voor jezelf</a:t>
            </a:r>
          </a:p>
        </p:txBody>
      </p:sp>
      <p:sp>
        <p:nvSpPr>
          <p:cNvPr id="40" name="TextBox 21">
            <a:extLst>
              <a:ext uri="{FF2B5EF4-FFF2-40B4-BE49-F238E27FC236}">
                <a16:creationId xmlns:a16="http://schemas.microsoft.com/office/drawing/2014/main" id="{12447722-ADDA-0B06-71F3-B7E77754C1ED}"/>
              </a:ext>
            </a:extLst>
          </p:cNvPr>
          <p:cNvSpPr txBox="1"/>
          <p:nvPr/>
        </p:nvSpPr>
        <p:spPr>
          <a:xfrm>
            <a:off x="7151140" y="3143651"/>
            <a:ext cx="2927021" cy="10486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784"/>
              </a:lnSpc>
            </a:pPr>
            <a:r>
              <a:rPr lang="en-US" sz="1933" err="1">
                <a:solidFill>
                  <a:srgbClr val="97BDDF"/>
                </a:solidFill>
                <a:latin typeface="Montserrat Bold"/>
              </a:rPr>
              <a:t>Etappe</a:t>
            </a:r>
            <a:r>
              <a:rPr lang="en-US" sz="1933">
                <a:solidFill>
                  <a:srgbClr val="97BDDF"/>
                </a:solidFill>
                <a:latin typeface="Montserrat Bold"/>
              </a:rPr>
              <a:t> 3</a:t>
            </a:r>
          </a:p>
          <a:p>
            <a:pPr>
              <a:lnSpc>
                <a:spcPts val="2784"/>
              </a:lnSpc>
            </a:pPr>
            <a:r>
              <a:rPr lang="en-US" sz="1933" err="1">
                <a:solidFill>
                  <a:srgbClr val="000000"/>
                </a:solidFill>
                <a:latin typeface="Montserrat Bold"/>
              </a:rPr>
              <a:t>Beste</a:t>
            </a:r>
            <a:r>
              <a:rPr lang="en-US" sz="1933">
                <a:solidFill>
                  <a:srgbClr val="000000"/>
                </a:solidFill>
                <a:latin typeface="Montserrat Bold"/>
              </a:rPr>
              <a:t> </a:t>
            </a:r>
            <a:r>
              <a:rPr lang="en-US" sz="1933" err="1">
                <a:solidFill>
                  <a:srgbClr val="000000"/>
                </a:solidFill>
                <a:latin typeface="Montserrat Bold"/>
              </a:rPr>
              <a:t>ondersteuning</a:t>
            </a:r>
            <a:r>
              <a:rPr lang="en-US" sz="1933">
                <a:solidFill>
                  <a:srgbClr val="000000"/>
                </a:solidFill>
                <a:latin typeface="Montserrat Bold"/>
              </a:rPr>
              <a:t> </a:t>
            </a:r>
            <a:r>
              <a:rPr lang="en-US" sz="1933" err="1">
                <a:solidFill>
                  <a:srgbClr val="000000"/>
                </a:solidFill>
                <a:latin typeface="Montserrat Bold"/>
              </a:rPr>
              <a:t>voor</a:t>
            </a:r>
            <a:r>
              <a:rPr lang="en-US" sz="1933">
                <a:solidFill>
                  <a:srgbClr val="000000"/>
                </a:solidFill>
                <a:latin typeface="Montserrat Bold"/>
              </a:rPr>
              <a:t> jou</a:t>
            </a:r>
          </a:p>
        </p:txBody>
      </p:sp>
      <p:sp>
        <p:nvSpPr>
          <p:cNvPr id="41" name="TextBox 22">
            <a:extLst>
              <a:ext uri="{FF2B5EF4-FFF2-40B4-BE49-F238E27FC236}">
                <a16:creationId xmlns:a16="http://schemas.microsoft.com/office/drawing/2014/main" id="{880A75E5-4A23-5468-DE7F-5B3DD0864B19}"/>
              </a:ext>
            </a:extLst>
          </p:cNvPr>
          <p:cNvSpPr txBox="1"/>
          <p:nvPr/>
        </p:nvSpPr>
        <p:spPr>
          <a:xfrm>
            <a:off x="8252136" y="5364814"/>
            <a:ext cx="3339734" cy="6896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784"/>
              </a:lnSpc>
            </a:pPr>
            <a:r>
              <a:rPr lang="en-US" sz="1933" err="1">
                <a:solidFill>
                  <a:srgbClr val="FFDE59"/>
                </a:solidFill>
                <a:latin typeface="Montserrat Bold"/>
              </a:rPr>
              <a:t>Etappe</a:t>
            </a:r>
            <a:r>
              <a:rPr lang="en-US" sz="1933">
                <a:solidFill>
                  <a:srgbClr val="FFDE59"/>
                </a:solidFill>
                <a:latin typeface="Montserrat Bold"/>
              </a:rPr>
              <a:t> 4</a:t>
            </a:r>
          </a:p>
          <a:p>
            <a:pPr algn="r">
              <a:lnSpc>
                <a:spcPts val="2784"/>
              </a:lnSpc>
            </a:pPr>
            <a:r>
              <a:rPr lang="en-US" sz="1933" err="1">
                <a:solidFill>
                  <a:srgbClr val="000000"/>
                </a:solidFill>
                <a:latin typeface="Montserrat Bold"/>
              </a:rPr>
              <a:t>Mogelijke</a:t>
            </a:r>
            <a:r>
              <a:rPr lang="en-US" sz="1933">
                <a:solidFill>
                  <a:srgbClr val="000000"/>
                </a:solidFill>
                <a:latin typeface="Montserrat Bold"/>
              </a:rPr>
              <a:t> </a:t>
            </a:r>
            <a:r>
              <a:rPr lang="en-US" sz="1933" err="1">
                <a:solidFill>
                  <a:srgbClr val="000000"/>
                </a:solidFill>
                <a:latin typeface="Montserrat Bold"/>
              </a:rPr>
              <a:t>ondersteuning</a:t>
            </a:r>
            <a:endParaRPr lang="en-US" sz="1933">
              <a:solidFill>
                <a:srgbClr val="000000"/>
              </a:solidFill>
              <a:latin typeface="Montserrat Bold"/>
            </a:endParaRPr>
          </a:p>
        </p:txBody>
      </p:sp>
    </p:spTree>
    <p:extLst>
      <p:ext uri="{BB962C8B-B14F-4D97-AF65-F5344CB8AC3E}">
        <p14:creationId xmlns:p14="http://schemas.microsoft.com/office/powerpoint/2010/main" val="17358229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5E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80A7814-E5FC-40B6-FAC0-C7B51EF48F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kstvak 19">
            <a:extLst>
              <a:ext uri="{FF2B5EF4-FFF2-40B4-BE49-F238E27FC236}">
                <a16:creationId xmlns:a16="http://schemas.microsoft.com/office/drawing/2014/main" id="{FFDD3CDC-DEE9-7727-DFFE-1943AD975361}"/>
              </a:ext>
            </a:extLst>
          </p:cNvPr>
          <p:cNvSpPr txBox="1"/>
          <p:nvPr/>
        </p:nvSpPr>
        <p:spPr>
          <a:xfrm>
            <a:off x="7049970" y="194061"/>
            <a:ext cx="49646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Uw logo</a:t>
            </a:r>
          </a:p>
        </p:txBody>
      </p:sp>
      <p:sp>
        <p:nvSpPr>
          <p:cNvPr id="21" name="Tekstvak 20">
            <a:extLst>
              <a:ext uri="{FF2B5EF4-FFF2-40B4-BE49-F238E27FC236}">
                <a16:creationId xmlns:a16="http://schemas.microsoft.com/office/drawing/2014/main" id="{079D1239-7885-D2AA-A7C6-D1716419FD45}"/>
              </a:ext>
            </a:extLst>
          </p:cNvPr>
          <p:cNvSpPr txBox="1"/>
          <p:nvPr/>
        </p:nvSpPr>
        <p:spPr>
          <a:xfrm>
            <a:off x="728455" y="3050274"/>
            <a:ext cx="54643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074556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Mantelzorg erkennen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074556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Het creëren van tijd voor jezelf</a:t>
            </a:r>
          </a:p>
        </p:txBody>
      </p:sp>
      <p:pic>
        <p:nvPicPr>
          <p:cNvPr id="8" name="Afbeelding 7" descr="Afbeelding met creativiteit, kunst&#10;&#10;Door AI gegenereerde inhoud is mogelijk onjuist.">
            <a:extLst>
              <a:ext uri="{FF2B5EF4-FFF2-40B4-BE49-F238E27FC236}">
                <a16:creationId xmlns:a16="http://schemas.microsoft.com/office/drawing/2014/main" id="{B8639B76-45D8-3E31-1A0D-6B9F6B114D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73"/>
          <a:stretch>
            <a:fillRect/>
          </a:stretch>
        </p:blipFill>
        <p:spPr>
          <a:xfrm>
            <a:off x="0" y="-2569334"/>
            <a:ext cx="5930049" cy="5172834"/>
          </a:xfrm>
          <a:prstGeom prst="rect">
            <a:avLst/>
          </a:prstGeom>
        </p:spPr>
      </p:pic>
      <p:sp>
        <p:nvSpPr>
          <p:cNvPr id="9" name="Tekstvak 8">
            <a:extLst>
              <a:ext uri="{FF2B5EF4-FFF2-40B4-BE49-F238E27FC236}">
                <a16:creationId xmlns:a16="http://schemas.microsoft.com/office/drawing/2014/main" id="{36271055-0D57-E107-F0D4-2F5439097CEE}"/>
              </a:ext>
            </a:extLst>
          </p:cNvPr>
          <p:cNvSpPr txBox="1"/>
          <p:nvPr/>
        </p:nvSpPr>
        <p:spPr>
          <a:xfrm>
            <a:off x="717770" y="991518"/>
            <a:ext cx="449450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Gelica SemiBold" pitchFamily="50" charset="0"/>
                <a:ea typeface="+mn-ea"/>
                <a:cs typeface="+mn-cs"/>
              </a:rPr>
              <a:t>Zelfbewustzijn</a:t>
            </a:r>
            <a:endParaRPr kumimoji="0" lang="nl-NL" sz="2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Gelica SemiBold" pitchFamily="50" charset="0"/>
              <a:ea typeface="+mn-ea"/>
              <a:cs typeface="+mn-cs"/>
            </a:endParaRPr>
          </a:p>
        </p:txBody>
      </p:sp>
      <p:sp>
        <p:nvSpPr>
          <p:cNvPr id="14" name="Tekstvak 13">
            <a:extLst>
              <a:ext uri="{FF2B5EF4-FFF2-40B4-BE49-F238E27FC236}">
                <a16:creationId xmlns:a16="http://schemas.microsoft.com/office/drawing/2014/main" id="{BC5CBED1-6C50-105C-022A-7B4A8C40330D}"/>
              </a:ext>
            </a:extLst>
          </p:cNvPr>
          <p:cNvSpPr txBox="1"/>
          <p:nvPr/>
        </p:nvSpPr>
        <p:spPr>
          <a:xfrm>
            <a:off x="7596428" y="1763235"/>
            <a:ext cx="39278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srgbClr val="FEF5EF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Plaats hier evt. een afbeelding</a:t>
            </a:r>
          </a:p>
        </p:txBody>
      </p:sp>
      <p:pic>
        <p:nvPicPr>
          <p:cNvPr id="19" name="Afbeelding 18" descr="Afbeelding met kleding, wiel, persoon, tekenfilm&#10;&#10;Automatisch gegenereerde beschrijving">
            <a:extLst>
              <a:ext uri="{FF2B5EF4-FFF2-40B4-BE49-F238E27FC236}">
                <a16:creationId xmlns:a16="http://schemas.microsoft.com/office/drawing/2014/main" id="{C8E655A6-1F14-D4FC-2365-0672DDB436A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36" t="-3" r="24777" b="-426"/>
          <a:stretch/>
        </p:blipFill>
        <p:spPr>
          <a:xfrm>
            <a:off x="7751576" y="607320"/>
            <a:ext cx="4116011" cy="4776969"/>
          </a:xfrm>
          <a:prstGeom prst="rect">
            <a:avLst/>
          </a:prstGeom>
        </p:spPr>
      </p:pic>
      <p:pic>
        <p:nvPicPr>
          <p:cNvPr id="22" name="Picture 8" descr="leeg reclamebord klaar voor nieuwe advertentie 9307057 PNG">
            <a:extLst>
              <a:ext uri="{FF2B5EF4-FFF2-40B4-BE49-F238E27FC236}">
                <a16:creationId xmlns:a16="http://schemas.microsoft.com/office/drawing/2014/main" id="{CE996BE6-5CAE-706C-B54A-12054706BD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3925" y="-13486"/>
            <a:ext cx="4968076" cy="6871486"/>
          </a:xfrm>
          <a:prstGeom prst="rect">
            <a:avLst/>
          </a:prstGeom>
          <a:noFill/>
          <a:ln w="571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33408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5E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231EFE9-A894-F63D-16B1-5AC6648F1E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 descr="Afbeelding met Graphics, creativiteit, kunst, illustratie&#10;&#10;Door AI gegenereerde inhoud is mogelijk onjuist.">
            <a:extLst>
              <a:ext uri="{FF2B5EF4-FFF2-40B4-BE49-F238E27FC236}">
                <a16:creationId xmlns:a16="http://schemas.microsoft.com/office/drawing/2014/main" id="{5B04EE46-A1AC-DFB8-C567-0BE95E54F5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70287">
            <a:off x="-116979" y="-1466526"/>
            <a:ext cx="11200881" cy="5418531"/>
          </a:xfrm>
          <a:prstGeom prst="rect">
            <a:avLst/>
          </a:prstGeom>
        </p:spPr>
      </p:pic>
      <p:sp>
        <p:nvSpPr>
          <p:cNvPr id="19" name="Tekstvak 18">
            <a:extLst>
              <a:ext uri="{FF2B5EF4-FFF2-40B4-BE49-F238E27FC236}">
                <a16:creationId xmlns:a16="http://schemas.microsoft.com/office/drawing/2014/main" id="{E59C44D9-5B68-BDAB-C6FC-DE690AFCADA4}"/>
              </a:ext>
            </a:extLst>
          </p:cNvPr>
          <p:cNvSpPr txBox="1"/>
          <p:nvPr/>
        </p:nvSpPr>
        <p:spPr>
          <a:xfrm>
            <a:off x="650930" y="1597637"/>
            <a:ext cx="449450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Gelica SemiBold" pitchFamily="50" charset="0"/>
                <a:ea typeface="+mn-ea"/>
                <a:cs typeface="+mn-cs"/>
              </a:rPr>
              <a:t>Betekenis voor jezelf</a:t>
            </a:r>
          </a:p>
        </p:txBody>
      </p:sp>
      <p:sp>
        <p:nvSpPr>
          <p:cNvPr id="25" name="Tekstvak 24">
            <a:extLst>
              <a:ext uri="{FF2B5EF4-FFF2-40B4-BE49-F238E27FC236}">
                <a16:creationId xmlns:a16="http://schemas.microsoft.com/office/drawing/2014/main" id="{231B2939-AC7E-A53E-DD2C-BF55C2002250}"/>
              </a:ext>
            </a:extLst>
          </p:cNvPr>
          <p:cNvSpPr txBox="1"/>
          <p:nvPr/>
        </p:nvSpPr>
        <p:spPr>
          <a:xfrm>
            <a:off x="11342702" y="215719"/>
            <a:ext cx="849297" cy="5870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srgbClr val="074556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Uw logo</a:t>
            </a: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101D9A28-FBE6-41F9-DB1D-0355399EA82C}"/>
              </a:ext>
            </a:extLst>
          </p:cNvPr>
          <p:cNvSpPr txBox="1"/>
          <p:nvPr/>
        </p:nvSpPr>
        <p:spPr>
          <a:xfrm>
            <a:off x="1356820" y="3900473"/>
            <a:ext cx="890430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nl-NL" sz="1800" b="1" i="0" u="none" strike="noStrike" kern="1200" cap="none" spc="0" normalizeH="0" baseline="0" noProof="0" dirty="0">
                <a:ln>
                  <a:noFill/>
                </a:ln>
                <a:solidFill>
                  <a:srgbClr val="074556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Verschillende soorten gedachten: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074556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Schaamte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074556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Schuldgevoelens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074556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Eenzaamheid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074556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Erkenning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074556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Jezelf blijven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9EAC4EA2-4ADC-4A59-3E82-A66DBD89AF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40601" y="2889934"/>
            <a:ext cx="5377870" cy="3968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2824710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045008EED3B6D469C950275FB9573BD" ma:contentTypeVersion="16" ma:contentTypeDescription="Een nieuw document maken." ma:contentTypeScope="" ma:versionID="f31fed6ec5b7b474e54405fe5b019e81">
  <xsd:schema xmlns:xsd="http://www.w3.org/2001/XMLSchema" xmlns:xs="http://www.w3.org/2001/XMLSchema" xmlns:p="http://schemas.microsoft.com/office/2006/metadata/properties" xmlns:ns2="23703fb7-1dd0-4bd1-a10e-cdc6897e4ed2" xmlns:ns3="5c3a9949-76f0-4ca6-8bf6-c18fbed1062f" targetNamespace="http://schemas.microsoft.com/office/2006/metadata/properties" ma:root="true" ma:fieldsID="039138bab366cf9e5843ab9ead8c96e8" ns2:_="" ns3:_="">
    <xsd:import namespace="23703fb7-1dd0-4bd1-a10e-cdc6897e4ed2"/>
    <xsd:import namespace="5c3a9949-76f0-4ca6-8bf6-c18fbed1062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SearchProperties" minOccurs="0"/>
                <xsd:element ref="ns2:MediaLengthInSeconds" minOccurs="0"/>
                <xsd:element ref="ns2:MediaServiceBillingMetadata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703fb7-1dd0-4bd1-a10e-cdc6897e4ed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3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17" nillable="true" ma:taxonomy="true" ma:internalName="lcf76f155ced4ddcb4097134ff3c332f" ma:taxonomyFieldName="MediaServiceImageTags" ma:displayName="Afbeeldingtags" ma:readOnly="false" ma:fieldId="{5cf76f15-5ced-4ddc-b409-7134ff3c332f}" ma:taxonomyMulti="true" ma:sspId="3c0aa68d-9e68-4059-ad82-fcc8655c644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SearchProperties" ma:index="2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BillingMetadata" ma:index="22" nillable="true" ma:displayName="MediaServiceBillingMetadata" ma:hidden="true" ma:internalName="MediaServiceBillingMetadata" ma:readOnly="true">
      <xsd:simpleType>
        <xsd:restriction base="dms:Note"/>
      </xsd:simpleType>
    </xsd:element>
    <xsd:element name="MediaServiceLocation" ma:index="23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c3a9949-76f0-4ca6-8bf6-c18fbed1062f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8" nillable="true" ma:displayName="Taxonomy Catch All Column" ma:hidden="true" ma:list="{02f65023-37d2-4929-94fa-1e72f2225098}" ma:internalName="TaxCatchAll" ma:showField="CatchAllData" ma:web="5c3a9949-76f0-4ca6-8bf6-c18fbed1062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5c3a9949-76f0-4ca6-8bf6-c18fbed1062f" xsi:nil="true"/>
    <lcf76f155ced4ddcb4097134ff3c332f xmlns="23703fb7-1dd0-4bd1-a10e-cdc6897e4ed2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0E249AC-157F-49CB-B2DA-117D565E37A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3703fb7-1dd0-4bd1-a10e-cdc6897e4ed2"/>
    <ds:schemaRef ds:uri="5c3a9949-76f0-4ca6-8bf6-c18fbed1062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6D142FF5-6AB8-4469-B894-A8295E0F6CF2}">
  <ds:schemaRefs>
    <ds:schemaRef ds:uri="http://purl.org/dc/dcmitype/"/>
    <ds:schemaRef ds:uri="http://purl.org/dc/terms/"/>
    <ds:schemaRef ds:uri="http://schemas.microsoft.com/office/2006/metadata/properties"/>
    <ds:schemaRef ds:uri="23703fb7-1dd0-4bd1-a10e-cdc6897e4ed2"/>
    <ds:schemaRef ds:uri="http://purl.org/dc/elements/1.1/"/>
    <ds:schemaRef ds:uri="http://schemas.microsoft.com/office/2006/documentManagement/types"/>
    <ds:schemaRef ds:uri="http://schemas.microsoft.com/office/infopath/2007/PartnerControls"/>
    <ds:schemaRef ds:uri="5c3a9949-76f0-4ca6-8bf6-c18fbed1062f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BE4D1BCE-A02B-4FFA-90A1-992678053C7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305</TotalTime>
  <Words>569</Words>
  <Application>Microsoft Office PowerPoint</Application>
  <PresentationFormat>Breedbeeld</PresentationFormat>
  <Paragraphs>136</Paragraphs>
  <Slides>22</Slides>
  <Notes>4</Notes>
  <HiddenSlides>0</HiddenSlides>
  <MMClips>3</MMClips>
  <ScaleCrop>false</ScaleCrop>
  <HeadingPairs>
    <vt:vector size="6" baseType="variant">
      <vt:variant>
        <vt:lpstr>Gebruikte lettertypen</vt:lpstr>
      </vt:variant>
      <vt:variant>
        <vt:i4>8</vt:i4>
      </vt:variant>
      <vt:variant>
        <vt:lpstr>Thema</vt:lpstr>
      </vt:variant>
      <vt:variant>
        <vt:i4>1</vt:i4>
      </vt:variant>
      <vt:variant>
        <vt:lpstr>Diatitels</vt:lpstr>
      </vt:variant>
      <vt:variant>
        <vt:i4>22</vt:i4>
      </vt:variant>
    </vt:vector>
  </HeadingPairs>
  <TitlesOfParts>
    <vt:vector size="31" baseType="lpstr">
      <vt:lpstr>Aptos</vt:lpstr>
      <vt:lpstr>Aptos Display</vt:lpstr>
      <vt:lpstr>Arial</vt:lpstr>
      <vt:lpstr>Calibri</vt:lpstr>
      <vt:lpstr>Consolas</vt:lpstr>
      <vt:lpstr>Gelica SemiBold</vt:lpstr>
      <vt:lpstr>Montserrat Bold</vt:lpstr>
      <vt:lpstr>Open Sans Bold</vt:lpstr>
      <vt:lpstr>Kantoorthema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Fleur Meekenkamp</dc:creator>
  <cp:lastModifiedBy>Anne De Groote</cp:lastModifiedBy>
  <cp:revision>3</cp:revision>
  <dcterms:created xsi:type="dcterms:W3CDTF">2025-06-17T11:35:02Z</dcterms:created>
  <dcterms:modified xsi:type="dcterms:W3CDTF">2026-04-17T10:17:43Z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0x010100D045008EED3B6D469C950275FB9573BD</vt:lpwstr>
  </property>
  <property fmtid="{D5CDD505-2E9C-101B-9397-08002B2CF9AE}" pid="3" name="MediaServiceImageTags">
    <vt:lpwstr/>
  </property>
</Properties>
</file>