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2"/>
  </p:notesMasterIdLst>
  <p:sldIdLst>
    <p:sldId id="256" r:id="rId5"/>
    <p:sldId id="288" r:id="rId6"/>
    <p:sldId id="287" r:id="rId7"/>
    <p:sldId id="259" r:id="rId8"/>
    <p:sldId id="257" r:id="rId9"/>
    <p:sldId id="258" r:id="rId10"/>
    <p:sldId id="290" r:id="rId11"/>
    <p:sldId id="295" r:id="rId12"/>
    <p:sldId id="291" r:id="rId13"/>
    <p:sldId id="274" r:id="rId14"/>
    <p:sldId id="301" r:id="rId15"/>
    <p:sldId id="275" r:id="rId16"/>
    <p:sldId id="277" r:id="rId17"/>
    <p:sldId id="296" r:id="rId18"/>
    <p:sldId id="276" r:id="rId19"/>
    <p:sldId id="279" r:id="rId20"/>
    <p:sldId id="292" r:id="rId21"/>
    <p:sldId id="298" r:id="rId22"/>
    <p:sldId id="297" r:id="rId23"/>
    <p:sldId id="281" r:id="rId24"/>
    <p:sldId id="282" r:id="rId25"/>
    <p:sldId id="283" r:id="rId26"/>
    <p:sldId id="284" r:id="rId27"/>
    <p:sldId id="303" r:id="rId28"/>
    <p:sldId id="285" r:id="rId29"/>
    <p:sldId id="269" r:id="rId30"/>
    <p:sldId id="278" r:id="rId31"/>
  </p:sldIdLst>
  <p:sldSz cx="18288000" cy="10287000"/>
  <p:notesSz cx="6858000" cy="9144000"/>
  <p:embeddedFontLst>
    <p:embeddedFont>
      <p:font typeface="Montserrat" panose="00000500000000000000" pitchFamily="2" charset="0"/>
      <p:regular r:id="rId33"/>
      <p:bold r:id="rId34"/>
      <p:italic r:id="rId35"/>
      <p:boldItalic r:id="rId36"/>
    </p:embeddedFont>
    <p:embeddedFont>
      <p:font typeface="Montserrat Bold" panose="00000800000000000000" pitchFamily="2" charset="0"/>
      <p:regular r:id="rId37"/>
      <p:bold r:id="rId38"/>
    </p:embeddedFont>
    <p:embeddedFont>
      <p:font typeface="Montserrat Bold Italics" panose="020B0604020202020204" charset="0"/>
      <p:regular r:id="rId39"/>
    </p:embeddedFont>
    <p:embeddedFont>
      <p:font typeface="Montserrat Classic Bold" panose="020B0604020202020204" charset="0"/>
      <p:regular r:id="rId40"/>
    </p:embeddedFont>
    <p:embeddedFont>
      <p:font typeface="Montserrat Italics" panose="020B0604020202020204" charset="0"/>
      <p:regular r:id="rId41"/>
    </p:embeddedFont>
    <p:embeddedFont>
      <p:font typeface="Open Sans 1 Bold" panose="020B0604020202020204" charset="0"/>
      <p:regular r:id="rId42"/>
    </p:embeddedFont>
    <p:embeddedFont>
      <p:font typeface="Open Sans Bold" panose="020B0806030504020204" pitchFamily="34" charset="0"/>
      <p:regular r:id="rId43"/>
      <p:bold r:id="rId44"/>
    </p:embeddedFont>
    <p:embeddedFont>
      <p:font typeface="Open Sans Bold Bold" panose="020B0604020202020204" charset="0"/>
      <p:regular r:id="rId45"/>
    </p:embeddedFont>
    <p:embeddedFont>
      <p:font typeface="Rosario Bold" panose="020B0604020202020204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6.xml"/><Relationship Id="rId41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78991-A897-497B-A1FC-FCD9CC7B38CF}" type="datetimeFigureOut">
              <a:rPr lang="nl-NL" smtClean="0"/>
              <a:t>30-10-2024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174B48-28E5-4897-B148-B97AD5B2F8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950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74B48-28E5-4897-B148-B97AD5B2F813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3039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IV_GWngt_5M?feature=oembed" TargetMode="External"/><Relationship Id="rId5" Type="http://schemas.openxmlformats.org/officeDocument/2006/relationships/image" Target="../media/image31.jpeg"/><Relationship Id="rId4" Type="http://schemas.openxmlformats.org/officeDocument/2006/relationships/image" Target="../media/image3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vYd-0X1458?start=34&amp;feature=oembed" TargetMode="External"/><Relationship Id="rId5" Type="http://schemas.openxmlformats.org/officeDocument/2006/relationships/image" Target="../media/image35.jpeg"/><Relationship Id="rId4" Type="http://schemas.openxmlformats.org/officeDocument/2006/relationships/image" Target="../media/image3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image" Target="../media/image5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uEFuo1h8mr4?feature=oembed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leding, wiel, persoon, tekenfilm&#10;&#10;Automatisch gegenereerde beschrijving">
            <a:extLst>
              <a:ext uri="{FF2B5EF4-FFF2-40B4-BE49-F238E27FC236}">
                <a16:creationId xmlns:a16="http://schemas.microsoft.com/office/drawing/2014/main" id="{5CF2B305-5945-AFBC-F009-1AF3C6D03B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6" t="-1" r="24777" b="586"/>
          <a:stretch/>
        </p:blipFill>
        <p:spPr>
          <a:xfrm>
            <a:off x="9953626" y="19050"/>
            <a:ext cx="8334374" cy="10287000"/>
          </a:xfrm>
          <a:prstGeom prst="rect">
            <a:avLst/>
          </a:prstGeom>
        </p:spPr>
      </p:pic>
      <p:sp>
        <p:nvSpPr>
          <p:cNvPr id="14" name="Freeform 6">
            <a:extLst>
              <a:ext uri="{FF2B5EF4-FFF2-40B4-BE49-F238E27FC236}">
                <a16:creationId xmlns:a16="http://schemas.microsoft.com/office/drawing/2014/main" id="{07881E14-74B7-DBE8-2B11-DE00D0E67714}"/>
              </a:ext>
            </a:extLst>
          </p:cNvPr>
          <p:cNvSpPr>
            <a:spLocks/>
          </p:cNvSpPr>
          <p:nvPr/>
        </p:nvSpPr>
        <p:spPr>
          <a:xfrm rot="5400000">
            <a:off x="4760042" y="2712537"/>
            <a:ext cx="10349068" cy="4876061"/>
          </a:xfrm>
          <a:custGeom>
            <a:avLst/>
            <a:gdLst/>
            <a:ahLst/>
            <a:cxnLst/>
            <a:rect l="l" t="t" r="r" b="b"/>
            <a:pathLst>
              <a:path w="10991121" h="4876061">
                <a:moveTo>
                  <a:pt x="0" y="0"/>
                </a:moveTo>
                <a:lnTo>
                  <a:pt x="10991121" y="0"/>
                </a:lnTo>
                <a:lnTo>
                  <a:pt x="10991121" y="4876062"/>
                </a:lnTo>
                <a:lnTo>
                  <a:pt x="0" y="48760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A4C4A536-D9B4-93F8-FD71-77C531F5293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43000" y="886634"/>
            <a:ext cx="1394849" cy="28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50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Open Sans Bold Bold"/>
              </a:rPr>
              <a:t>LOGO</a:t>
            </a:r>
          </a:p>
        </p:txBody>
      </p:sp>
      <p:sp>
        <p:nvSpPr>
          <p:cNvPr id="11" name="TextBox 11"/>
          <p:cNvSpPr txBox="1">
            <a:spLocks/>
          </p:cNvSpPr>
          <p:nvPr/>
        </p:nvSpPr>
        <p:spPr>
          <a:xfrm>
            <a:off x="951514" y="5169929"/>
            <a:ext cx="9259286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720"/>
              </a:lnSpc>
              <a:spcBef>
                <a:spcPct val="0"/>
              </a:spcBef>
            </a:pPr>
            <a:r>
              <a:rPr lang="en-US" sz="8000">
                <a:solidFill>
                  <a:srgbClr val="000000"/>
                </a:solidFill>
                <a:latin typeface="Open Sans Bold Bold"/>
              </a:rPr>
              <a:t>MANTELZORG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D409744-8528-8A8C-330C-FADD11E18997}"/>
              </a:ext>
            </a:extLst>
          </p:cNvPr>
          <p:cNvSpPr txBox="1"/>
          <p:nvPr/>
        </p:nvSpPr>
        <p:spPr>
          <a:xfrm>
            <a:off x="228600" y="9725094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i="1"/>
              <a:t>Versie 1.0 oktober 2024</a:t>
            </a:r>
          </a:p>
        </p:txBody>
      </p:sp>
      <p:sp>
        <p:nvSpPr>
          <p:cNvPr id="12" name="TextBox 12"/>
          <p:cNvSpPr txBox="1">
            <a:spLocks/>
          </p:cNvSpPr>
          <p:nvPr/>
        </p:nvSpPr>
        <p:spPr>
          <a:xfrm>
            <a:off x="1017206" y="6066699"/>
            <a:ext cx="7478108" cy="412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spc="243">
                <a:latin typeface="Open Sans 1 Bold"/>
              </a:rPr>
              <a:t>Zorg </a:t>
            </a:r>
            <a:r>
              <a:rPr lang="en-US" sz="2000" spc="243" err="1">
                <a:latin typeface="Open Sans 1 Bold"/>
              </a:rPr>
              <a:t>en</a:t>
            </a:r>
            <a:r>
              <a:rPr lang="en-US" sz="2000" spc="243">
                <a:latin typeface="Open Sans 1 Bold"/>
              </a:rPr>
              <a:t> </a:t>
            </a:r>
            <a:r>
              <a:rPr lang="en-US" sz="2000" spc="243" err="1">
                <a:latin typeface="Open Sans 1 Bold"/>
              </a:rPr>
              <a:t>ondersteuning</a:t>
            </a:r>
            <a:r>
              <a:rPr lang="en-US" sz="2000" spc="243">
                <a:latin typeface="Open Sans 1 Bold"/>
              </a:rPr>
              <a:t> </a:t>
            </a:r>
            <a:r>
              <a:rPr lang="en-US" sz="2000" spc="243" err="1">
                <a:latin typeface="Open Sans 1 Bold"/>
              </a:rPr>
              <a:t>voor</a:t>
            </a:r>
            <a:r>
              <a:rPr lang="en-US" sz="2000" spc="243">
                <a:latin typeface="Open Sans 1 Bold"/>
              </a:rPr>
              <a:t> </a:t>
            </a:r>
            <a:r>
              <a:rPr lang="en-US" sz="2000" spc="243" err="1">
                <a:latin typeface="Open Sans 1 Bold"/>
              </a:rPr>
              <a:t>jouw</a:t>
            </a:r>
            <a:r>
              <a:rPr lang="en-US" sz="2000" spc="243">
                <a:latin typeface="Open Sans 1 Bold"/>
              </a:rPr>
              <a:t> </a:t>
            </a:r>
            <a:r>
              <a:rPr lang="en-US" sz="2000" spc="243" err="1">
                <a:latin typeface="Open Sans 1 Bold"/>
              </a:rPr>
              <a:t>naaste</a:t>
            </a:r>
            <a:endParaRPr lang="en-US" sz="2000" spc="243">
              <a:latin typeface="Open Sans 1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kleding, wiel, persoon, tekenfilm&#10;&#10;Automatisch gegenereerde beschrijving">
            <a:extLst>
              <a:ext uri="{FF2B5EF4-FFF2-40B4-BE49-F238E27FC236}">
                <a16:creationId xmlns:a16="http://schemas.microsoft.com/office/drawing/2014/main" id="{7D9CEDFF-A5A2-980E-18A6-FCE8039620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6" t="-3" r="24777" b="-426"/>
          <a:stretch/>
        </p:blipFill>
        <p:spPr>
          <a:xfrm>
            <a:off x="11964763" y="910982"/>
            <a:ext cx="5836617" cy="6773874"/>
          </a:xfrm>
          <a:prstGeom prst="rect">
            <a:avLst/>
          </a:prstGeom>
        </p:spPr>
      </p:pic>
      <p:pic>
        <p:nvPicPr>
          <p:cNvPr id="1032" name="Picture 8" descr="leeg reclamebord klaar voor nieuwe advertentie 9307057 PNG">
            <a:extLst>
              <a:ext uri="{FF2B5EF4-FFF2-40B4-BE49-F238E27FC236}">
                <a16:creationId xmlns:a16="http://schemas.microsoft.com/office/drawing/2014/main" id="{91864620-7234-5A87-9AE7-D5D3901EB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131" y="-20229"/>
            <a:ext cx="7044869" cy="9743956"/>
          </a:xfrm>
          <a:prstGeom prst="rect">
            <a:avLst/>
          </a:prstGeom>
          <a:noFill/>
          <a:ln w="57150">
            <a:solidFill>
              <a:srgbClr val="F1EEE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/>
          <p:cNvGrpSpPr/>
          <p:nvPr/>
        </p:nvGrpSpPr>
        <p:grpSpPr>
          <a:xfrm>
            <a:off x="0" y="9387451"/>
            <a:ext cx="18288000" cy="914401"/>
            <a:chOff x="0" y="0"/>
            <a:chExt cx="6902367" cy="9719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02367" cy="971924"/>
            </a:xfrm>
            <a:custGeom>
              <a:avLst/>
              <a:gdLst/>
              <a:ahLst/>
              <a:cxnLst/>
              <a:rect l="l" t="t" r="r" b="b"/>
              <a:pathLst>
                <a:path w="6902367" h="971924">
                  <a:moveTo>
                    <a:pt x="0" y="0"/>
                  </a:moveTo>
                  <a:lnTo>
                    <a:pt x="6902367" y="0"/>
                  </a:lnTo>
                  <a:lnTo>
                    <a:pt x="6902367" y="971924"/>
                  </a:lnTo>
                  <a:lnTo>
                    <a:pt x="0" y="971924"/>
                  </a:lnTo>
                  <a:close/>
                </a:path>
              </a:pathLst>
            </a:custGeom>
            <a:solidFill>
              <a:srgbClr val="F1EEE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902367" cy="1000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514600" y="1258896"/>
            <a:ext cx="11232864" cy="1598448"/>
            <a:chOff x="-2701247" y="-56127"/>
            <a:chExt cx="14977153" cy="2131263"/>
          </a:xfrm>
        </p:grpSpPr>
        <p:sp>
          <p:nvSpPr>
            <p:cNvPr id="6" name="TextBox 6"/>
            <p:cNvSpPr txBox="1"/>
            <p:nvPr/>
          </p:nvSpPr>
          <p:spPr>
            <a:xfrm>
              <a:off x="-2701247" y="-56127"/>
              <a:ext cx="12275906" cy="12191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00"/>
                </a:lnSpc>
              </a:pPr>
              <a:r>
                <a:rPr lang="en-US" sz="6000" err="1">
                  <a:solidFill>
                    <a:srgbClr val="000000"/>
                  </a:solidFill>
                  <a:latin typeface="Rosario Bold"/>
                </a:rPr>
                <a:t>Zelfbewustzijn</a:t>
              </a:r>
              <a:endParaRPr lang="en-US" sz="6000">
                <a:solidFill>
                  <a:srgbClr val="000000"/>
                </a:solidFill>
                <a:latin typeface="Rosario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396956"/>
              <a:ext cx="12275906" cy="678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3810000" y="2348709"/>
            <a:ext cx="6906861" cy="0"/>
          </a:xfrm>
          <a:prstGeom prst="line">
            <a:avLst/>
          </a:prstGeom>
          <a:ln w="38100" cap="rnd">
            <a:solidFill>
              <a:srgbClr val="F1EEE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>
            <a:off x="612631" y="8072816"/>
            <a:ext cx="1147369" cy="1719491"/>
          </a:xfrm>
          <a:custGeom>
            <a:avLst/>
            <a:gdLst/>
            <a:ahLst/>
            <a:cxnLst/>
            <a:rect l="l" t="t" r="r" b="b"/>
            <a:pathLst>
              <a:path w="1147369" h="1719491">
                <a:moveTo>
                  <a:pt x="0" y="0"/>
                </a:moveTo>
                <a:lnTo>
                  <a:pt x="1147370" y="0"/>
                </a:lnTo>
                <a:lnTo>
                  <a:pt x="1147370" y="1719491"/>
                </a:lnTo>
                <a:lnTo>
                  <a:pt x="0" y="17194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962025" y="912071"/>
            <a:ext cx="1394849" cy="28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50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Open Sans Bold Bold"/>
              </a:rPr>
              <a:t>LOGO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15454" y="8020045"/>
            <a:ext cx="8388556" cy="1238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58"/>
              </a:lnSpc>
            </a:pPr>
            <a:r>
              <a:rPr lang="en-US" sz="3512">
                <a:solidFill>
                  <a:srgbClr val="EDC34A"/>
                </a:solidFill>
                <a:latin typeface="Montserrat Bold"/>
              </a:rPr>
              <a:t>Etappe 1</a:t>
            </a:r>
          </a:p>
          <a:p>
            <a:pPr algn="just">
              <a:lnSpc>
                <a:spcPts val="5058"/>
              </a:lnSpc>
            </a:pPr>
            <a:r>
              <a:rPr lang="en-US" sz="3512">
                <a:solidFill>
                  <a:srgbClr val="000000"/>
                </a:solidFill>
                <a:latin typeface="Montserrat Bold"/>
              </a:rPr>
              <a:t>Zelfbewustzijn</a:t>
            </a:r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829FC801-2D85-3BEB-1D1F-1C0CBCE6B780}"/>
              </a:ext>
            </a:extLst>
          </p:cNvPr>
          <p:cNvSpPr txBox="1"/>
          <p:nvPr/>
        </p:nvSpPr>
        <p:spPr>
          <a:xfrm>
            <a:off x="1447800" y="2942585"/>
            <a:ext cx="8782440" cy="1034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26107" lvl="1" indent="-313054" algn="just">
              <a:lnSpc>
                <a:spcPts val="4175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Montserrat"/>
              </a:rPr>
              <a:t>Mantelzorg </a:t>
            </a:r>
            <a:r>
              <a:rPr lang="en-US" sz="2899" err="1">
                <a:solidFill>
                  <a:srgbClr val="000000"/>
                </a:solidFill>
                <a:latin typeface="Montserrat"/>
              </a:rPr>
              <a:t>erkennen</a:t>
            </a:r>
            <a:endParaRPr lang="en-US" sz="2899">
              <a:solidFill>
                <a:srgbClr val="000000"/>
              </a:solidFill>
              <a:latin typeface="Montserrat"/>
            </a:endParaRPr>
          </a:p>
          <a:p>
            <a:pPr marL="626107" lvl="1" indent="-313054" algn="just">
              <a:lnSpc>
                <a:spcPts val="4175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Montserrat"/>
              </a:rPr>
              <a:t>Het </a:t>
            </a:r>
            <a:r>
              <a:rPr lang="en-US" sz="2899" err="1">
                <a:solidFill>
                  <a:srgbClr val="000000"/>
                </a:solidFill>
                <a:latin typeface="Montserrat"/>
              </a:rPr>
              <a:t>creeëren</a:t>
            </a:r>
            <a:r>
              <a:rPr lang="en-US" sz="2899">
                <a:solidFill>
                  <a:srgbClr val="000000"/>
                </a:solidFill>
                <a:latin typeface="Montserrat"/>
              </a:rPr>
              <a:t> van </a:t>
            </a:r>
            <a:r>
              <a:rPr lang="en-US" sz="2899" err="1">
                <a:solidFill>
                  <a:srgbClr val="000000"/>
                </a:solidFill>
                <a:latin typeface="Montserrat"/>
              </a:rPr>
              <a:t>tijd</a:t>
            </a:r>
            <a:r>
              <a:rPr lang="en-US" sz="2899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99" err="1">
                <a:solidFill>
                  <a:srgbClr val="000000"/>
                </a:solidFill>
                <a:latin typeface="Montserrat"/>
              </a:rPr>
              <a:t>voor</a:t>
            </a:r>
            <a:r>
              <a:rPr lang="en-US" sz="2899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99" err="1">
                <a:solidFill>
                  <a:srgbClr val="000000"/>
                </a:solidFill>
                <a:latin typeface="Montserrat"/>
              </a:rPr>
              <a:t>jezelf</a:t>
            </a:r>
            <a:endParaRPr lang="en-US" sz="2899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6647F0CB-96A4-6418-EA3E-E7E82187883A}"/>
              </a:ext>
            </a:extLst>
          </p:cNvPr>
          <p:cNvSpPr txBox="1"/>
          <p:nvPr/>
        </p:nvSpPr>
        <p:spPr>
          <a:xfrm>
            <a:off x="9531788" y="7758683"/>
            <a:ext cx="2970437" cy="495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13053" lvl="1" algn="just">
              <a:lnSpc>
                <a:spcPts val="4175"/>
              </a:lnSpc>
            </a:pPr>
            <a:r>
              <a:rPr lang="en-US" sz="2899" b="1" i="1" err="1">
                <a:solidFill>
                  <a:srgbClr val="000000"/>
                </a:solidFill>
                <a:latin typeface="Montserrat"/>
              </a:rPr>
              <a:t>Voorbeeld</a:t>
            </a:r>
            <a:endParaRPr lang="en-US" sz="2899" b="1" i="1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C1FECD31-5874-29C5-94DE-CBA83BDAA8A3}"/>
              </a:ext>
            </a:extLst>
          </p:cNvPr>
          <p:cNvSpPr/>
          <p:nvPr/>
        </p:nvSpPr>
        <p:spPr>
          <a:xfrm rot="11524395">
            <a:off x="10846916" y="6455019"/>
            <a:ext cx="626973" cy="1309893"/>
          </a:xfrm>
          <a:custGeom>
            <a:avLst/>
            <a:gdLst/>
            <a:ahLst/>
            <a:cxnLst/>
            <a:rect l="l" t="t" r="r" b="b"/>
            <a:pathLst>
              <a:path w="2177103" h="4114800">
                <a:moveTo>
                  <a:pt x="0" y="0"/>
                </a:moveTo>
                <a:lnTo>
                  <a:pt x="2177103" y="0"/>
                </a:lnTo>
                <a:lnTo>
                  <a:pt x="21771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60B6E-8967-121F-7068-88D2C264C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98F4EAA-0623-41A2-FD3B-028D57DFEFEE}"/>
              </a:ext>
            </a:extLst>
          </p:cNvPr>
          <p:cNvGrpSpPr/>
          <p:nvPr/>
        </p:nvGrpSpPr>
        <p:grpSpPr>
          <a:xfrm>
            <a:off x="0" y="9387451"/>
            <a:ext cx="18288000" cy="914401"/>
            <a:chOff x="0" y="0"/>
            <a:chExt cx="6902367" cy="97192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94A8541-9E16-0BCA-D017-4D7502EEC1FD}"/>
                </a:ext>
              </a:extLst>
            </p:cNvPr>
            <p:cNvSpPr/>
            <p:nvPr/>
          </p:nvSpPr>
          <p:spPr>
            <a:xfrm>
              <a:off x="0" y="0"/>
              <a:ext cx="6902367" cy="971924"/>
            </a:xfrm>
            <a:custGeom>
              <a:avLst/>
              <a:gdLst/>
              <a:ahLst/>
              <a:cxnLst/>
              <a:rect l="l" t="t" r="r" b="b"/>
              <a:pathLst>
                <a:path w="6902367" h="971924">
                  <a:moveTo>
                    <a:pt x="0" y="0"/>
                  </a:moveTo>
                  <a:lnTo>
                    <a:pt x="6902367" y="0"/>
                  </a:lnTo>
                  <a:lnTo>
                    <a:pt x="6902367" y="971924"/>
                  </a:lnTo>
                  <a:lnTo>
                    <a:pt x="0" y="971924"/>
                  </a:lnTo>
                  <a:close/>
                </a:path>
              </a:pathLst>
            </a:custGeom>
            <a:solidFill>
              <a:srgbClr val="F1EEE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48EC2D59-6F56-7C0C-4312-B8A48B1A632F}"/>
                </a:ext>
              </a:extLst>
            </p:cNvPr>
            <p:cNvSpPr txBox="1"/>
            <p:nvPr/>
          </p:nvSpPr>
          <p:spPr>
            <a:xfrm>
              <a:off x="0" y="-28575"/>
              <a:ext cx="6902367" cy="1000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1B5D6E5D-AA04-37C3-DA4D-04AF1FE21209}"/>
              </a:ext>
            </a:extLst>
          </p:cNvPr>
          <p:cNvGrpSpPr/>
          <p:nvPr/>
        </p:nvGrpSpPr>
        <p:grpSpPr>
          <a:xfrm>
            <a:off x="2514600" y="1258896"/>
            <a:ext cx="11232864" cy="1598448"/>
            <a:chOff x="-2701247" y="-56127"/>
            <a:chExt cx="14977153" cy="2131263"/>
          </a:xfrm>
        </p:grpSpPr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9F72E4D8-3DDE-7A97-70B5-06C33405EB5B}"/>
                </a:ext>
              </a:extLst>
            </p:cNvPr>
            <p:cNvSpPr txBox="1"/>
            <p:nvPr/>
          </p:nvSpPr>
          <p:spPr>
            <a:xfrm>
              <a:off x="-2701247" y="-56127"/>
              <a:ext cx="12275906" cy="12191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00"/>
                </a:lnSpc>
              </a:pPr>
              <a:r>
                <a:rPr lang="en-US" sz="6000" err="1">
                  <a:solidFill>
                    <a:srgbClr val="000000"/>
                  </a:solidFill>
                  <a:latin typeface="Rosario Bold"/>
                </a:rPr>
                <a:t>Zelfbewustzijn</a:t>
              </a:r>
              <a:endParaRPr lang="en-US" sz="6000">
                <a:solidFill>
                  <a:srgbClr val="000000"/>
                </a:solidFill>
                <a:latin typeface="Rosario Bold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213EB507-D509-0F01-D673-645441416273}"/>
                </a:ext>
              </a:extLst>
            </p:cNvPr>
            <p:cNvSpPr txBox="1"/>
            <p:nvPr/>
          </p:nvSpPr>
          <p:spPr>
            <a:xfrm>
              <a:off x="0" y="1396956"/>
              <a:ext cx="12275906" cy="678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endParaRPr/>
            </a:p>
          </p:txBody>
        </p:sp>
      </p:grpSp>
      <p:sp>
        <p:nvSpPr>
          <p:cNvPr id="8" name="AutoShape 8">
            <a:extLst>
              <a:ext uri="{FF2B5EF4-FFF2-40B4-BE49-F238E27FC236}">
                <a16:creationId xmlns:a16="http://schemas.microsoft.com/office/drawing/2014/main" id="{7E0DC3B0-5650-3A14-1CD5-B617A9383C8E}"/>
              </a:ext>
            </a:extLst>
          </p:cNvPr>
          <p:cNvSpPr/>
          <p:nvPr/>
        </p:nvSpPr>
        <p:spPr>
          <a:xfrm>
            <a:off x="3810000" y="2348709"/>
            <a:ext cx="6906861" cy="0"/>
          </a:xfrm>
          <a:prstGeom prst="line">
            <a:avLst/>
          </a:prstGeom>
          <a:ln w="38100" cap="rnd">
            <a:solidFill>
              <a:srgbClr val="F1EEE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AACDE77-D483-8B50-F61E-84606AB0058E}"/>
              </a:ext>
            </a:extLst>
          </p:cNvPr>
          <p:cNvSpPr/>
          <p:nvPr/>
        </p:nvSpPr>
        <p:spPr>
          <a:xfrm>
            <a:off x="612631" y="8072816"/>
            <a:ext cx="1147369" cy="1719491"/>
          </a:xfrm>
          <a:custGeom>
            <a:avLst/>
            <a:gdLst/>
            <a:ahLst/>
            <a:cxnLst/>
            <a:rect l="l" t="t" r="r" b="b"/>
            <a:pathLst>
              <a:path w="1147369" h="1719491">
                <a:moveTo>
                  <a:pt x="0" y="0"/>
                </a:moveTo>
                <a:lnTo>
                  <a:pt x="1147370" y="0"/>
                </a:lnTo>
                <a:lnTo>
                  <a:pt x="1147370" y="1719491"/>
                </a:lnTo>
                <a:lnTo>
                  <a:pt x="0" y="17194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5EC5598-A764-9259-12B4-3A3196D6AD15}"/>
              </a:ext>
            </a:extLst>
          </p:cNvPr>
          <p:cNvSpPr txBox="1"/>
          <p:nvPr/>
        </p:nvSpPr>
        <p:spPr>
          <a:xfrm>
            <a:off x="962025" y="912071"/>
            <a:ext cx="1394849" cy="28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50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Open Sans Bold Bold"/>
              </a:rPr>
              <a:t>LOGO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578218D0-D609-1D8B-0E09-42248CA1D03D}"/>
              </a:ext>
            </a:extLst>
          </p:cNvPr>
          <p:cNvSpPr txBox="1"/>
          <p:nvPr/>
        </p:nvSpPr>
        <p:spPr>
          <a:xfrm>
            <a:off x="2015454" y="8020045"/>
            <a:ext cx="8388556" cy="1238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58"/>
              </a:lnSpc>
            </a:pPr>
            <a:r>
              <a:rPr lang="en-US" sz="3512">
                <a:solidFill>
                  <a:srgbClr val="EDC34A"/>
                </a:solidFill>
                <a:latin typeface="Montserrat Bold"/>
              </a:rPr>
              <a:t>Etappe 1</a:t>
            </a:r>
          </a:p>
          <a:p>
            <a:pPr algn="just">
              <a:lnSpc>
                <a:spcPts val="5058"/>
              </a:lnSpc>
            </a:pPr>
            <a:r>
              <a:rPr lang="en-US" sz="3512">
                <a:solidFill>
                  <a:srgbClr val="000000"/>
                </a:solidFill>
                <a:latin typeface="Montserrat Bold"/>
              </a:rPr>
              <a:t>Zelfbewustzijn</a:t>
            </a:r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1C26F06B-CB30-5222-D249-1B65224979EB}"/>
              </a:ext>
            </a:extLst>
          </p:cNvPr>
          <p:cNvSpPr txBox="1"/>
          <p:nvPr/>
        </p:nvSpPr>
        <p:spPr>
          <a:xfrm>
            <a:off x="2015454" y="3165150"/>
            <a:ext cx="12102478" cy="2111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13053" lvl="1" algn="just">
              <a:lnSpc>
                <a:spcPts val="4175"/>
              </a:lnSpc>
            </a:pPr>
            <a:r>
              <a:rPr lang="en-US" sz="2899" b="1">
                <a:solidFill>
                  <a:srgbClr val="000000"/>
                </a:solidFill>
                <a:latin typeface="Montserrat"/>
              </a:rPr>
              <a:t>Tips: </a:t>
            </a:r>
          </a:p>
          <a:p>
            <a:pPr marL="770253" lvl="1" indent="-457200" algn="just">
              <a:lnSpc>
                <a:spcPts val="4175"/>
              </a:lnSpc>
              <a:buFont typeface="Arial" panose="020B0604020202020204" pitchFamily="34" charset="0"/>
              <a:buChar char="•"/>
            </a:pPr>
            <a:r>
              <a:rPr lang="en-US" sz="2899">
                <a:solidFill>
                  <a:srgbClr val="000000"/>
                </a:solidFill>
                <a:latin typeface="Montserrat"/>
              </a:rPr>
              <a:t>Plan </a:t>
            </a:r>
            <a:r>
              <a:rPr lang="en-US" sz="2899" err="1">
                <a:solidFill>
                  <a:srgbClr val="000000"/>
                </a:solidFill>
                <a:latin typeface="Montserrat"/>
              </a:rPr>
              <a:t>momenten</a:t>
            </a:r>
            <a:r>
              <a:rPr lang="en-US" sz="2899">
                <a:solidFill>
                  <a:srgbClr val="000000"/>
                </a:solidFill>
                <a:latin typeface="Montserrat"/>
              </a:rPr>
              <a:t> in van </a:t>
            </a:r>
            <a:r>
              <a:rPr lang="en-US" sz="2899" err="1">
                <a:solidFill>
                  <a:srgbClr val="000000"/>
                </a:solidFill>
                <a:latin typeface="Montserrat"/>
              </a:rPr>
              <a:t>reflectie</a:t>
            </a:r>
            <a:r>
              <a:rPr lang="en-US" sz="2899">
                <a:solidFill>
                  <a:srgbClr val="000000"/>
                </a:solidFill>
                <a:latin typeface="Montserrat"/>
              </a:rPr>
              <a:t> op de </a:t>
            </a:r>
            <a:r>
              <a:rPr lang="en-US" sz="2899" err="1">
                <a:solidFill>
                  <a:srgbClr val="000000"/>
                </a:solidFill>
                <a:latin typeface="Montserrat"/>
              </a:rPr>
              <a:t>mantelzorg</a:t>
            </a:r>
            <a:endParaRPr lang="en-US" sz="2899">
              <a:solidFill>
                <a:srgbClr val="000000"/>
              </a:solidFill>
              <a:latin typeface="Montserrat"/>
            </a:endParaRPr>
          </a:p>
          <a:p>
            <a:pPr marL="770253" lvl="1" indent="-457200" algn="just">
              <a:lnSpc>
                <a:spcPts val="4175"/>
              </a:lnSpc>
              <a:buFont typeface="Arial" panose="020B0604020202020204" pitchFamily="34" charset="0"/>
              <a:buChar char="•"/>
            </a:pPr>
            <a:r>
              <a:rPr lang="en-US" sz="2899">
                <a:solidFill>
                  <a:srgbClr val="000000"/>
                </a:solidFill>
                <a:latin typeface="Montserrat"/>
              </a:rPr>
              <a:t>Ga in </a:t>
            </a:r>
            <a:r>
              <a:rPr lang="en-US" sz="2899" err="1">
                <a:solidFill>
                  <a:srgbClr val="000000"/>
                </a:solidFill>
                <a:latin typeface="Montserrat"/>
              </a:rPr>
              <a:t>gesprek</a:t>
            </a:r>
            <a:r>
              <a:rPr lang="en-US" sz="2899">
                <a:solidFill>
                  <a:srgbClr val="000000"/>
                </a:solidFill>
                <a:latin typeface="Montserrat"/>
              </a:rPr>
              <a:t> met </a:t>
            </a:r>
            <a:r>
              <a:rPr lang="en-US" sz="2899" err="1">
                <a:solidFill>
                  <a:srgbClr val="000000"/>
                </a:solidFill>
                <a:latin typeface="Montserrat"/>
              </a:rPr>
              <a:t>een</a:t>
            </a:r>
            <a:r>
              <a:rPr lang="en-US" sz="2899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99" err="1">
                <a:solidFill>
                  <a:srgbClr val="000000"/>
                </a:solidFill>
                <a:latin typeface="Montserrat"/>
              </a:rPr>
              <a:t>vriend</a:t>
            </a:r>
            <a:r>
              <a:rPr lang="en-US" sz="2899">
                <a:solidFill>
                  <a:srgbClr val="000000"/>
                </a:solidFill>
                <a:latin typeface="Montserrat"/>
              </a:rPr>
              <a:t> of mentor</a:t>
            </a:r>
          </a:p>
          <a:p>
            <a:pPr marL="770253" lvl="1" indent="-457200" algn="just">
              <a:lnSpc>
                <a:spcPts val="4175"/>
              </a:lnSpc>
              <a:buFont typeface="Arial" panose="020B0604020202020204" pitchFamily="34" charset="0"/>
              <a:buChar char="•"/>
            </a:pPr>
            <a:r>
              <a:rPr lang="en-US" sz="2899" err="1">
                <a:solidFill>
                  <a:srgbClr val="000000"/>
                </a:solidFill>
                <a:latin typeface="Montserrat"/>
              </a:rPr>
              <a:t>Beoefen</a:t>
            </a:r>
            <a:r>
              <a:rPr lang="en-US" sz="2899">
                <a:solidFill>
                  <a:srgbClr val="000000"/>
                </a:solidFill>
                <a:latin typeface="Montserrat"/>
              </a:rPr>
              <a:t> mindfulness </a:t>
            </a:r>
            <a:r>
              <a:rPr lang="en-US" sz="2899" err="1">
                <a:solidFill>
                  <a:srgbClr val="000000"/>
                </a:solidFill>
                <a:latin typeface="Montserrat"/>
              </a:rPr>
              <a:t>en</a:t>
            </a:r>
            <a:r>
              <a:rPr lang="en-US" sz="2899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99" err="1">
                <a:solidFill>
                  <a:srgbClr val="000000"/>
                </a:solidFill>
                <a:latin typeface="Montserrat"/>
              </a:rPr>
              <a:t>meditatie</a:t>
            </a:r>
            <a:endParaRPr lang="en-US" sz="2899">
              <a:solidFill>
                <a:srgbClr val="000000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126772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bril, Menselijk gezicht, tekenfilm, illustratie&#10;&#10;Automatisch gegenereerde beschrijving">
            <a:extLst>
              <a:ext uri="{FF2B5EF4-FFF2-40B4-BE49-F238E27FC236}">
                <a16:creationId xmlns:a16="http://schemas.microsoft.com/office/drawing/2014/main" id="{79E4CF34-960E-AFB6-7E96-41D8B8A81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8886" y="2952817"/>
            <a:ext cx="8909114" cy="656752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9387451"/>
            <a:ext cx="18288000" cy="899549"/>
            <a:chOff x="0" y="0"/>
            <a:chExt cx="6902367" cy="9719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02367" cy="971924"/>
            </a:xfrm>
            <a:custGeom>
              <a:avLst/>
              <a:gdLst/>
              <a:ahLst/>
              <a:cxnLst/>
              <a:rect l="l" t="t" r="r" b="b"/>
              <a:pathLst>
                <a:path w="6902367" h="971924">
                  <a:moveTo>
                    <a:pt x="0" y="0"/>
                  </a:moveTo>
                  <a:lnTo>
                    <a:pt x="6902367" y="0"/>
                  </a:lnTo>
                  <a:lnTo>
                    <a:pt x="6902367" y="971924"/>
                  </a:lnTo>
                  <a:lnTo>
                    <a:pt x="0" y="971924"/>
                  </a:lnTo>
                  <a:close/>
                </a:path>
              </a:pathLst>
            </a:custGeom>
            <a:solidFill>
              <a:srgbClr val="F1EEE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902367" cy="1000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40535" y="1300991"/>
            <a:ext cx="9206929" cy="1556154"/>
            <a:chOff x="0" y="0"/>
            <a:chExt cx="12275906" cy="2074871"/>
          </a:xfrm>
        </p:grpSpPr>
        <p:sp>
          <p:nvSpPr>
            <p:cNvPr id="6" name="TextBox 6"/>
            <p:cNvSpPr txBox="1"/>
            <p:nvPr/>
          </p:nvSpPr>
          <p:spPr>
            <a:xfrm>
              <a:off x="0" y="0"/>
              <a:ext cx="12275906" cy="1219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00"/>
                </a:lnSpc>
              </a:pPr>
              <a:r>
                <a:rPr lang="en-US" sz="6000">
                  <a:solidFill>
                    <a:srgbClr val="000000"/>
                  </a:solidFill>
                  <a:latin typeface="Rosario Bold"/>
                </a:rPr>
                <a:t>Betekenis voor jezelf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396956"/>
              <a:ext cx="12275906" cy="678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5690570" y="2375470"/>
            <a:ext cx="6906861" cy="0"/>
          </a:xfrm>
          <a:prstGeom prst="line">
            <a:avLst/>
          </a:prstGeom>
          <a:ln w="38100" cap="rnd">
            <a:solidFill>
              <a:srgbClr val="F1EEE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>
            <a:off x="612631" y="8072816"/>
            <a:ext cx="1147369" cy="1719491"/>
          </a:xfrm>
          <a:custGeom>
            <a:avLst/>
            <a:gdLst/>
            <a:ahLst/>
            <a:cxnLst/>
            <a:rect l="l" t="t" r="r" b="b"/>
            <a:pathLst>
              <a:path w="1147369" h="1719491">
                <a:moveTo>
                  <a:pt x="0" y="0"/>
                </a:moveTo>
                <a:lnTo>
                  <a:pt x="1147370" y="0"/>
                </a:lnTo>
                <a:lnTo>
                  <a:pt x="1147370" y="1719491"/>
                </a:lnTo>
                <a:lnTo>
                  <a:pt x="0" y="17194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962025" y="912071"/>
            <a:ext cx="1394849" cy="28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50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Open Sans Bold Bold"/>
              </a:rPr>
              <a:t>LOGO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15454" y="8020045"/>
            <a:ext cx="8388556" cy="1245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58"/>
              </a:lnSpc>
            </a:pPr>
            <a:r>
              <a:rPr lang="en-US" sz="3512">
                <a:solidFill>
                  <a:srgbClr val="74959B"/>
                </a:solidFill>
                <a:latin typeface="Montserrat Bold"/>
              </a:rPr>
              <a:t>Etappe 2</a:t>
            </a:r>
          </a:p>
          <a:p>
            <a:pPr algn="just">
              <a:lnSpc>
                <a:spcPts val="5058"/>
              </a:lnSpc>
            </a:pPr>
            <a:r>
              <a:rPr lang="en-US" sz="3512">
                <a:solidFill>
                  <a:srgbClr val="000000"/>
                </a:solidFill>
                <a:latin typeface="Montserrat Bold"/>
              </a:rPr>
              <a:t>Betekenis voor jezelf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B679A5D-43D8-DAD8-3048-4C706322AC45}"/>
              </a:ext>
            </a:extLst>
          </p:cNvPr>
          <p:cNvSpPr txBox="1"/>
          <p:nvPr/>
        </p:nvSpPr>
        <p:spPr>
          <a:xfrm>
            <a:off x="2341226" y="2990662"/>
            <a:ext cx="13605546" cy="3281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3053" lvl="1" algn="just">
              <a:lnSpc>
                <a:spcPts val="4175"/>
              </a:lnSpc>
            </a:pPr>
            <a:r>
              <a:rPr lang="nl-NL" sz="2899" b="1">
                <a:solidFill>
                  <a:srgbClr val="000000"/>
                </a:solidFill>
                <a:latin typeface="Montserrat"/>
              </a:rPr>
              <a:t>Verschillende soorten gedachten:</a:t>
            </a:r>
          </a:p>
          <a:p>
            <a:pPr marL="770253" lvl="1" indent="-457200" algn="just">
              <a:lnSpc>
                <a:spcPts val="4175"/>
              </a:lnSpc>
              <a:buFont typeface="Arial" panose="020B0604020202020204" pitchFamily="34" charset="0"/>
              <a:buChar char="•"/>
            </a:pPr>
            <a:r>
              <a:rPr lang="nl-NL" sz="2899">
                <a:solidFill>
                  <a:srgbClr val="000000"/>
                </a:solidFill>
                <a:latin typeface="Montserrat"/>
              </a:rPr>
              <a:t>Schaamte</a:t>
            </a:r>
          </a:p>
          <a:p>
            <a:pPr marL="770253" lvl="1" indent="-457200" algn="just">
              <a:lnSpc>
                <a:spcPts val="4175"/>
              </a:lnSpc>
              <a:buFont typeface="Arial" panose="020B0604020202020204" pitchFamily="34" charset="0"/>
              <a:buChar char="•"/>
            </a:pPr>
            <a:r>
              <a:rPr lang="nl-NL" sz="2899">
                <a:solidFill>
                  <a:srgbClr val="000000"/>
                </a:solidFill>
                <a:latin typeface="Montserrat"/>
              </a:rPr>
              <a:t>Schuldgevoelens</a:t>
            </a:r>
          </a:p>
          <a:p>
            <a:pPr marL="770253" lvl="1" indent="-457200" algn="just">
              <a:lnSpc>
                <a:spcPts val="4175"/>
              </a:lnSpc>
              <a:buFont typeface="Arial" panose="020B0604020202020204" pitchFamily="34" charset="0"/>
              <a:buChar char="•"/>
            </a:pPr>
            <a:r>
              <a:rPr lang="nl-NL" sz="2899">
                <a:solidFill>
                  <a:srgbClr val="000000"/>
                </a:solidFill>
                <a:latin typeface="Montserrat"/>
              </a:rPr>
              <a:t>Eenzaamheid </a:t>
            </a:r>
          </a:p>
          <a:p>
            <a:pPr marL="770253" lvl="1" indent="-457200" algn="just">
              <a:lnSpc>
                <a:spcPts val="4175"/>
              </a:lnSpc>
              <a:buFont typeface="Arial" panose="020B0604020202020204" pitchFamily="34" charset="0"/>
              <a:buChar char="•"/>
            </a:pPr>
            <a:r>
              <a:rPr lang="nl-NL" sz="2899">
                <a:solidFill>
                  <a:srgbClr val="000000"/>
                </a:solidFill>
                <a:latin typeface="Montserrat"/>
              </a:rPr>
              <a:t>Erkenning</a:t>
            </a:r>
          </a:p>
          <a:p>
            <a:pPr marL="770253" lvl="1" indent="-457200" algn="just">
              <a:lnSpc>
                <a:spcPts val="4175"/>
              </a:lnSpc>
              <a:buFont typeface="Arial" panose="020B0604020202020204" pitchFamily="34" charset="0"/>
              <a:buChar char="•"/>
            </a:pPr>
            <a:r>
              <a:rPr lang="nl-NL" sz="2899">
                <a:solidFill>
                  <a:srgbClr val="000000"/>
                </a:solidFill>
                <a:latin typeface="Montserrat"/>
              </a:rPr>
              <a:t>Jezelf blijven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387451"/>
            <a:ext cx="18288000" cy="899549"/>
            <a:chOff x="0" y="0"/>
            <a:chExt cx="6902367" cy="9719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02367" cy="971924"/>
            </a:xfrm>
            <a:custGeom>
              <a:avLst/>
              <a:gdLst/>
              <a:ahLst/>
              <a:cxnLst/>
              <a:rect l="l" t="t" r="r" b="b"/>
              <a:pathLst>
                <a:path w="6902367" h="971924">
                  <a:moveTo>
                    <a:pt x="0" y="0"/>
                  </a:moveTo>
                  <a:lnTo>
                    <a:pt x="6902367" y="0"/>
                  </a:lnTo>
                  <a:lnTo>
                    <a:pt x="6902367" y="971924"/>
                  </a:lnTo>
                  <a:lnTo>
                    <a:pt x="0" y="971924"/>
                  </a:lnTo>
                  <a:close/>
                </a:path>
              </a:pathLst>
            </a:custGeom>
            <a:solidFill>
              <a:srgbClr val="F1EEE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902367" cy="1000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40535" y="1300991"/>
            <a:ext cx="9206929" cy="1556154"/>
            <a:chOff x="0" y="0"/>
            <a:chExt cx="12275906" cy="2074871"/>
          </a:xfrm>
        </p:grpSpPr>
        <p:sp>
          <p:nvSpPr>
            <p:cNvPr id="6" name="TextBox 6"/>
            <p:cNvSpPr txBox="1"/>
            <p:nvPr/>
          </p:nvSpPr>
          <p:spPr>
            <a:xfrm>
              <a:off x="0" y="0"/>
              <a:ext cx="12275906" cy="1219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00"/>
                </a:lnSpc>
              </a:pPr>
              <a:r>
                <a:rPr lang="en-US" sz="6000">
                  <a:solidFill>
                    <a:srgbClr val="000000"/>
                  </a:solidFill>
                  <a:latin typeface="Rosario Bold"/>
                </a:rPr>
                <a:t>Betekenis voor jezelf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396956"/>
              <a:ext cx="12275906" cy="678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5690570" y="2375470"/>
            <a:ext cx="6906861" cy="0"/>
          </a:xfrm>
          <a:prstGeom prst="line">
            <a:avLst/>
          </a:prstGeom>
          <a:ln w="38100" cap="rnd">
            <a:solidFill>
              <a:srgbClr val="F1EEE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>
            <a:off x="612631" y="8072816"/>
            <a:ext cx="1147369" cy="1719491"/>
          </a:xfrm>
          <a:custGeom>
            <a:avLst/>
            <a:gdLst/>
            <a:ahLst/>
            <a:cxnLst/>
            <a:rect l="l" t="t" r="r" b="b"/>
            <a:pathLst>
              <a:path w="1147369" h="1719491">
                <a:moveTo>
                  <a:pt x="0" y="0"/>
                </a:moveTo>
                <a:lnTo>
                  <a:pt x="1147370" y="0"/>
                </a:lnTo>
                <a:lnTo>
                  <a:pt x="1147370" y="1719491"/>
                </a:lnTo>
                <a:lnTo>
                  <a:pt x="0" y="17194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962025" y="912071"/>
            <a:ext cx="1394849" cy="28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50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Open Sans Bold Bold"/>
              </a:rPr>
              <a:t>LOGO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15454" y="8020045"/>
            <a:ext cx="8388556" cy="1245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58"/>
              </a:lnSpc>
            </a:pPr>
            <a:r>
              <a:rPr lang="en-US" sz="3512">
                <a:solidFill>
                  <a:srgbClr val="74959B"/>
                </a:solidFill>
                <a:latin typeface="Montserrat Bold"/>
              </a:rPr>
              <a:t>Etappe 2</a:t>
            </a:r>
          </a:p>
          <a:p>
            <a:pPr algn="just">
              <a:lnSpc>
                <a:spcPts val="5058"/>
              </a:lnSpc>
            </a:pPr>
            <a:r>
              <a:rPr lang="en-US" sz="3512">
                <a:solidFill>
                  <a:srgbClr val="000000"/>
                </a:solidFill>
                <a:latin typeface="Montserrat Bold"/>
              </a:rPr>
              <a:t>Betekenis voor jezelf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B679A5D-43D8-DAD8-3048-4C706322AC45}"/>
              </a:ext>
            </a:extLst>
          </p:cNvPr>
          <p:cNvSpPr txBox="1"/>
          <p:nvPr/>
        </p:nvSpPr>
        <p:spPr>
          <a:xfrm>
            <a:off x="2341226" y="2952822"/>
            <a:ext cx="13605546" cy="2742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3053" lvl="1" algn="just">
              <a:lnSpc>
                <a:spcPts val="4175"/>
              </a:lnSpc>
            </a:pPr>
            <a:r>
              <a:rPr lang="nl-NL" sz="2899" b="1">
                <a:solidFill>
                  <a:srgbClr val="000000"/>
                </a:solidFill>
                <a:latin typeface="Montserrat"/>
              </a:rPr>
              <a:t>Denk hierbij aan gevoelens en gedachten als: </a:t>
            </a:r>
          </a:p>
          <a:p>
            <a:pPr marL="770253" lvl="1" indent="-457200" algn="just">
              <a:lnSpc>
                <a:spcPts val="4175"/>
              </a:lnSpc>
              <a:buFont typeface="Arial" panose="020B0604020202020204" pitchFamily="34" charset="0"/>
              <a:buChar char="•"/>
            </a:pPr>
            <a:r>
              <a:rPr lang="nl-NL" sz="2899">
                <a:solidFill>
                  <a:srgbClr val="000000"/>
                </a:solidFill>
                <a:latin typeface="Montserrat"/>
              </a:rPr>
              <a:t>‘Ik moet er altijd zijn, ik heb niks meer voor mezelf’</a:t>
            </a:r>
          </a:p>
          <a:p>
            <a:pPr marL="770253" lvl="1" indent="-457200" algn="just">
              <a:lnSpc>
                <a:spcPts val="4175"/>
              </a:lnSpc>
              <a:buFont typeface="Arial" panose="020B0604020202020204" pitchFamily="34" charset="0"/>
              <a:buChar char="•"/>
            </a:pPr>
            <a:r>
              <a:rPr lang="nl-NL" sz="2899">
                <a:solidFill>
                  <a:srgbClr val="000000"/>
                </a:solidFill>
                <a:latin typeface="Montserrat"/>
              </a:rPr>
              <a:t>‘Ik voel een permanente druk’</a:t>
            </a:r>
          </a:p>
          <a:p>
            <a:pPr marL="770253" lvl="1" indent="-457200" algn="just">
              <a:lnSpc>
                <a:spcPts val="4175"/>
              </a:lnSpc>
              <a:buFont typeface="Arial" panose="020B0604020202020204" pitchFamily="34" charset="0"/>
              <a:buChar char="•"/>
            </a:pPr>
            <a:r>
              <a:rPr lang="nl-NL" sz="2899">
                <a:solidFill>
                  <a:srgbClr val="000000"/>
                </a:solidFill>
                <a:latin typeface="Montserrat"/>
              </a:rPr>
              <a:t>‘De rollen zijn omgedraaid in onze relatie’</a:t>
            </a:r>
          </a:p>
          <a:p>
            <a:pPr marL="770253" lvl="1" indent="-457200" algn="just">
              <a:lnSpc>
                <a:spcPts val="4175"/>
              </a:lnSpc>
              <a:buFont typeface="Arial" panose="020B0604020202020204" pitchFamily="34" charset="0"/>
              <a:buChar char="•"/>
            </a:pPr>
            <a:r>
              <a:rPr lang="nl-NL" sz="2899">
                <a:solidFill>
                  <a:srgbClr val="000000"/>
                </a:solidFill>
                <a:latin typeface="Montserrat"/>
              </a:rPr>
              <a:t>‘Ik voel me zelf zo machteloos’</a:t>
            </a:r>
          </a:p>
        </p:txBody>
      </p:sp>
    </p:spTree>
    <p:extLst>
      <p:ext uri="{BB962C8B-B14F-4D97-AF65-F5344CB8AC3E}">
        <p14:creationId xmlns:p14="http://schemas.microsoft.com/office/powerpoint/2010/main" val="315365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387451"/>
            <a:ext cx="18288000" cy="899549"/>
            <a:chOff x="0" y="0"/>
            <a:chExt cx="6902367" cy="9719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02367" cy="971924"/>
            </a:xfrm>
            <a:custGeom>
              <a:avLst/>
              <a:gdLst/>
              <a:ahLst/>
              <a:cxnLst/>
              <a:rect l="l" t="t" r="r" b="b"/>
              <a:pathLst>
                <a:path w="6902367" h="971924">
                  <a:moveTo>
                    <a:pt x="0" y="0"/>
                  </a:moveTo>
                  <a:lnTo>
                    <a:pt x="6902367" y="0"/>
                  </a:lnTo>
                  <a:lnTo>
                    <a:pt x="6902367" y="971924"/>
                  </a:lnTo>
                  <a:lnTo>
                    <a:pt x="0" y="971924"/>
                  </a:lnTo>
                  <a:close/>
                </a:path>
              </a:pathLst>
            </a:custGeom>
            <a:solidFill>
              <a:srgbClr val="F1EEE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902367" cy="1000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540535" y="2348709"/>
            <a:ext cx="9206929" cy="508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endParaRPr/>
          </a:p>
        </p:txBody>
      </p:sp>
      <p:sp>
        <p:nvSpPr>
          <p:cNvPr id="9" name="Freeform 9"/>
          <p:cNvSpPr/>
          <p:nvPr/>
        </p:nvSpPr>
        <p:spPr>
          <a:xfrm>
            <a:off x="612631" y="8072816"/>
            <a:ext cx="1147369" cy="1719491"/>
          </a:xfrm>
          <a:custGeom>
            <a:avLst/>
            <a:gdLst/>
            <a:ahLst/>
            <a:cxnLst/>
            <a:rect l="l" t="t" r="r" b="b"/>
            <a:pathLst>
              <a:path w="1147369" h="1719491">
                <a:moveTo>
                  <a:pt x="0" y="0"/>
                </a:moveTo>
                <a:lnTo>
                  <a:pt x="1147370" y="0"/>
                </a:lnTo>
                <a:lnTo>
                  <a:pt x="1147370" y="1719491"/>
                </a:lnTo>
                <a:lnTo>
                  <a:pt x="0" y="17194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962025" y="912071"/>
            <a:ext cx="1394849" cy="28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50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Open Sans Bold Bold"/>
              </a:rPr>
              <a:t>LOGO</a:t>
            </a:r>
          </a:p>
        </p:txBody>
      </p:sp>
      <p:pic>
        <p:nvPicPr>
          <p:cNvPr id="13" name="Onlinemedia 12" title="Bennie Oud | Mantelzorgpakket | Ervaringsverhaal mantelzorger">
            <a:hlinkClick r:id="" action="ppaction://media"/>
            <a:extLst>
              <a:ext uri="{FF2B5EF4-FFF2-40B4-BE49-F238E27FC236}">
                <a16:creationId xmlns:a16="http://schemas.microsoft.com/office/drawing/2014/main" id="{9280239C-8CD1-7BEA-CB9E-60946AA362A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394402" y="1162226"/>
            <a:ext cx="13507240" cy="763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6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387451"/>
            <a:ext cx="18288000" cy="899549"/>
            <a:chOff x="0" y="0"/>
            <a:chExt cx="6902367" cy="9719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02367" cy="971924"/>
            </a:xfrm>
            <a:custGeom>
              <a:avLst/>
              <a:gdLst/>
              <a:ahLst/>
              <a:cxnLst/>
              <a:rect l="l" t="t" r="r" b="b"/>
              <a:pathLst>
                <a:path w="6902367" h="971924">
                  <a:moveTo>
                    <a:pt x="0" y="0"/>
                  </a:moveTo>
                  <a:lnTo>
                    <a:pt x="6902367" y="0"/>
                  </a:lnTo>
                  <a:lnTo>
                    <a:pt x="6902367" y="971924"/>
                  </a:lnTo>
                  <a:lnTo>
                    <a:pt x="0" y="971924"/>
                  </a:lnTo>
                  <a:close/>
                </a:path>
              </a:pathLst>
            </a:custGeom>
            <a:solidFill>
              <a:srgbClr val="F1EEE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902367" cy="1000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580147" y="1193069"/>
            <a:ext cx="14335225" cy="1556352"/>
            <a:chOff x="0" y="0"/>
            <a:chExt cx="19113633" cy="2075136"/>
          </a:xfrm>
        </p:grpSpPr>
        <p:sp>
          <p:nvSpPr>
            <p:cNvPr id="6" name="TextBox 6"/>
            <p:cNvSpPr txBox="1"/>
            <p:nvPr/>
          </p:nvSpPr>
          <p:spPr>
            <a:xfrm>
              <a:off x="0" y="0"/>
              <a:ext cx="19113633" cy="1219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00"/>
                </a:lnSpc>
              </a:pPr>
              <a:r>
                <a:rPr lang="en-US" sz="6000" err="1">
                  <a:solidFill>
                    <a:srgbClr val="000000"/>
                  </a:solidFill>
                  <a:latin typeface="Rosario Bold"/>
                </a:rPr>
                <a:t>Beste</a:t>
              </a:r>
              <a:r>
                <a:rPr lang="en-US" sz="6000">
                  <a:solidFill>
                    <a:srgbClr val="000000"/>
                  </a:solidFill>
                  <a:latin typeface="Rosario Bold"/>
                </a:rPr>
                <a:t> </a:t>
              </a:r>
              <a:r>
                <a:rPr lang="en-US" sz="6000" err="1">
                  <a:solidFill>
                    <a:srgbClr val="000000"/>
                  </a:solidFill>
                  <a:latin typeface="Rosario Bold"/>
                </a:rPr>
                <a:t>ondersteuning</a:t>
              </a:r>
              <a:r>
                <a:rPr lang="en-US" sz="6000">
                  <a:solidFill>
                    <a:srgbClr val="000000"/>
                  </a:solidFill>
                  <a:latin typeface="Rosario Bold"/>
                </a:rPr>
                <a:t> </a:t>
              </a:r>
              <a:r>
                <a:rPr lang="en-US" sz="6000" err="1">
                  <a:solidFill>
                    <a:srgbClr val="000000"/>
                  </a:solidFill>
                  <a:latin typeface="Rosario Bold"/>
                </a:rPr>
                <a:t>voor</a:t>
              </a:r>
              <a:r>
                <a:rPr lang="en-US" sz="6000">
                  <a:solidFill>
                    <a:srgbClr val="000000"/>
                  </a:solidFill>
                  <a:latin typeface="Rosario Bold"/>
                </a:rPr>
                <a:t> </a:t>
              </a:r>
              <a:r>
                <a:rPr lang="en-US" sz="6000" err="1">
                  <a:solidFill>
                    <a:srgbClr val="000000"/>
                  </a:solidFill>
                  <a:latin typeface="Rosario Bold"/>
                </a:rPr>
                <a:t>jou</a:t>
              </a:r>
              <a:endParaRPr lang="en-US" sz="6000">
                <a:solidFill>
                  <a:srgbClr val="000000"/>
                </a:solidFill>
                <a:latin typeface="Rosario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396956"/>
              <a:ext cx="19113633" cy="678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5690570" y="2375470"/>
            <a:ext cx="6906861" cy="0"/>
          </a:xfrm>
          <a:prstGeom prst="line">
            <a:avLst/>
          </a:prstGeom>
          <a:ln w="38100" cap="rnd">
            <a:solidFill>
              <a:srgbClr val="F1EEE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>
            <a:off x="612631" y="8072816"/>
            <a:ext cx="1147369" cy="1719491"/>
          </a:xfrm>
          <a:custGeom>
            <a:avLst/>
            <a:gdLst/>
            <a:ahLst/>
            <a:cxnLst/>
            <a:rect l="l" t="t" r="r" b="b"/>
            <a:pathLst>
              <a:path w="1147369" h="1719491">
                <a:moveTo>
                  <a:pt x="0" y="0"/>
                </a:moveTo>
                <a:lnTo>
                  <a:pt x="1147370" y="0"/>
                </a:lnTo>
                <a:lnTo>
                  <a:pt x="1147370" y="1719491"/>
                </a:lnTo>
                <a:lnTo>
                  <a:pt x="0" y="17194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962025" y="912071"/>
            <a:ext cx="1394849" cy="28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50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Open Sans Bold Bold"/>
              </a:rPr>
              <a:t>LOGO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15454" y="8020045"/>
            <a:ext cx="10348944" cy="1245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58"/>
              </a:lnSpc>
            </a:pPr>
            <a:r>
              <a:rPr lang="en-US" sz="3512" err="1">
                <a:solidFill>
                  <a:srgbClr val="97BDDF"/>
                </a:solidFill>
                <a:latin typeface="Montserrat Bold"/>
              </a:rPr>
              <a:t>Etappe</a:t>
            </a:r>
            <a:r>
              <a:rPr lang="en-US" sz="3512">
                <a:solidFill>
                  <a:srgbClr val="97BDDF"/>
                </a:solidFill>
                <a:latin typeface="Montserrat Bold"/>
              </a:rPr>
              <a:t> 3</a:t>
            </a:r>
          </a:p>
          <a:p>
            <a:pPr algn="just">
              <a:lnSpc>
                <a:spcPts val="5058"/>
              </a:lnSpc>
            </a:pPr>
            <a:r>
              <a:rPr lang="en-US" sz="3512" err="1">
                <a:solidFill>
                  <a:srgbClr val="000000"/>
                </a:solidFill>
                <a:latin typeface="Montserrat Bold"/>
              </a:rPr>
              <a:t>Beste</a:t>
            </a:r>
            <a:r>
              <a:rPr lang="en-US" sz="3512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512" err="1">
                <a:solidFill>
                  <a:srgbClr val="000000"/>
                </a:solidFill>
                <a:latin typeface="Montserrat Bold"/>
              </a:rPr>
              <a:t>ondersteuning</a:t>
            </a:r>
            <a:r>
              <a:rPr lang="en-US" sz="3512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512" err="1">
                <a:solidFill>
                  <a:srgbClr val="000000"/>
                </a:solidFill>
                <a:latin typeface="Montserrat Bold"/>
              </a:rPr>
              <a:t>voor</a:t>
            </a:r>
            <a:r>
              <a:rPr lang="en-US" sz="3512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512" err="1">
                <a:solidFill>
                  <a:srgbClr val="000000"/>
                </a:solidFill>
                <a:latin typeface="Montserrat Bold"/>
              </a:rPr>
              <a:t>jou</a:t>
            </a:r>
            <a:endParaRPr lang="en-US" sz="3512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D45329DB-80B7-932E-DF9D-71D22ABC88F8}"/>
              </a:ext>
            </a:extLst>
          </p:cNvPr>
          <p:cNvSpPr txBox="1"/>
          <p:nvPr/>
        </p:nvSpPr>
        <p:spPr>
          <a:xfrm>
            <a:off x="2341226" y="2952822"/>
            <a:ext cx="13605546" cy="3819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0253" lvl="1" indent="-457200" algn="just">
              <a:lnSpc>
                <a:spcPts val="4175"/>
              </a:lnSpc>
              <a:buFont typeface="Arial" panose="020B0604020202020204" pitchFamily="34" charset="0"/>
              <a:buChar char="•"/>
            </a:pPr>
            <a:r>
              <a:rPr lang="nl-NL" sz="2899">
                <a:solidFill>
                  <a:srgbClr val="000000"/>
                </a:solidFill>
                <a:latin typeface="Montserrat"/>
              </a:rPr>
              <a:t>Zorgen voor je naaste, zolang als je dat wil en kan.</a:t>
            </a:r>
          </a:p>
          <a:p>
            <a:pPr marL="770253" lvl="1" indent="-457200" algn="just">
              <a:lnSpc>
                <a:spcPts val="4175"/>
              </a:lnSpc>
              <a:buFont typeface="Arial" panose="020B0604020202020204" pitchFamily="34" charset="0"/>
              <a:buChar char="•"/>
            </a:pPr>
            <a:r>
              <a:rPr lang="nl-NL" sz="2899">
                <a:solidFill>
                  <a:srgbClr val="000000"/>
                </a:solidFill>
                <a:latin typeface="Montserrat"/>
              </a:rPr>
              <a:t>Zowel in thuissituatie als in verpleeghuis setting.</a:t>
            </a:r>
          </a:p>
          <a:p>
            <a:pPr marL="770253" lvl="1" indent="-457200" algn="just">
              <a:lnSpc>
                <a:spcPts val="4175"/>
              </a:lnSpc>
              <a:buFont typeface="Arial" panose="020B0604020202020204" pitchFamily="34" charset="0"/>
              <a:buChar char="•"/>
            </a:pPr>
            <a:r>
              <a:rPr lang="nl-NL" sz="2899">
                <a:solidFill>
                  <a:srgbClr val="000000"/>
                </a:solidFill>
                <a:latin typeface="Montserrat"/>
              </a:rPr>
              <a:t>Gevoel van rouwproces, anticiperende rouw.</a:t>
            </a:r>
          </a:p>
          <a:p>
            <a:pPr marL="770253" lvl="1" indent="-457200" algn="just">
              <a:lnSpc>
                <a:spcPts val="4175"/>
              </a:lnSpc>
              <a:buFont typeface="Arial" panose="020B0604020202020204" pitchFamily="34" charset="0"/>
              <a:buChar char="•"/>
            </a:pPr>
            <a:endParaRPr lang="nl-NL" sz="2899">
              <a:solidFill>
                <a:srgbClr val="000000"/>
              </a:solidFill>
              <a:latin typeface="Montserrat"/>
            </a:endParaRPr>
          </a:p>
          <a:p>
            <a:pPr marL="770253" lvl="1" indent="-457200" algn="just">
              <a:lnSpc>
                <a:spcPts val="4175"/>
              </a:lnSpc>
              <a:buFont typeface="Arial" panose="020B0604020202020204" pitchFamily="34" charset="0"/>
              <a:buChar char="•"/>
            </a:pPr>
            <a:endParaRPr lang="nl-NL" sz="2899">
              <a:solidFill>
                <a:srgbClr val="000000"/>
              </a:solidFill>
              <a:latin typeface="Montserrat"/>
            </a:endParaRPr>
          </a:p>
          <a:p>
            <a:pPr marL="313053" lvl="1" algn="just">
              <a:lnSpc>
                <a:spcPts val="4175"/>
              </a:lnSpc>
            </a:pPr>
            <a:r>
              <a:rPr lang="nl-NL" sz="2899" b="1">
                <a:solidFill>
                  <a:srgbClr val="000000"/>
                </a:solidFill>
                <a:latin typeface="Montserrat"/>
              </a:rPr>
              <a:t>Iedereen ervaart deze gevoelens op een andere manier. </a:t>
            </a:r>
          </a:p>
          <a:p>
            <a:pPr marL="313053" lvl="1" algn="just">
              <a:lnSpc>
                <a:spcPts val="4175"/>
              </a:lnSpc>
            </a:pPr>
            <a:r>
              <a:rPr lang="nl-NL" sz="2899" b="1">
                <a:solidFill>
                  <a:srgbClr val="000000"/>
                </a:solidFill>
                <a:latin typeface="Montserrat"/>
              </a:rPr>
              <a:t>Geen enkel gevoel is verkeerd!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387452"/>
            <a:ext cx="18288000" cy="914400"/>
            <a:chOff x="0" y="0"/>
            <a:chExt cx="6902367" cy="9719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02367" cy="971924"/>
            </a:xfrm>
            <a:custGeom>
              <a:avLst/>
              <a:gdLst/>
              <a:ahLst/>
              <a:cxnLst/>
              <a:rect l="l" t="t" r="r" b="b"/>
              <a:pathLst>
                <a:path w="6902367" h="971924">
                  <a:moveTo>
                    <a:pt x="0" y="0"/>
                  </a:moveTo>
                  <a:lnTo>
                    <a:pt x="6902367" y="0"/>
                  </a:lnTo>
                  <a:lnTo>
                    <a:pt x="6902367" y="971924"/>
                  </a:lnTo>
                  <a:lnTo>
                    <a:pt x="0" y="971924"/>
                  </a:lnTo>
                  <a:close/>
                </a:path>
              </a:pathLst>
            </a:custGeom>
            <a:solidFill>
              <a:srgbClr val="F1EEE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902367" cy="1000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40535" y="1300991"/>
            <a:ext cx="9206929" cy="1556154"/>
            <a:chOff x="0" y="0"/>
            <a:chExt cx="12275906" cy="2074871"/>
          </a:xfrm>
        </p:grpSpPr>
        <p:sp>
          <p:nvSpPr>
            <p:cNvPr id="6" name="TextBox 6"/>
            <p:cNvSpPr txBox="1"/>
            <p:nvPr/>
          </p:nvSpPr>
          <p:spPr>
            <a:xfrm>
              <a:off x="0" y="0"/>
              <a:ext cx="12275906" cy="1219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00"/>
                </a:lnSpc>
              </a:pPr>
              <a:r>
                <a:rPr lang="en-US" sz="6000">
                  <a:solidFill>
                    <a:srgbClr val="000000"/>
                  </a:solidFill>
                  <a:latin typeface="Rosario Bold"/>
                </a:rPr>
                <a:t>Mogelijke ondersteuning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396956"/>
              <a:ext cx="12275906" cy="678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5690570" y="2375470"/>
            <a:ext cx="6906861" cy="0"/>
          </a:xfrm>
          <a:prstGeom prst="line">
            <a:avLst/>
          </a:prstGeom>
          <a:ln w="38100" cap="rnd">
            <a:solidFill>
              <a:srgbClr val="F1EEE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>
            <a:off x="612631" y="8072816"/>
            <a:ext cx="1147369" cy="1719491"/>
          </a:xfrm>
          <a:custGeom>
            <a:avLst/>
            <a:gdLst/>
            <a:ahLst/>
            <a:cxnLst/>
            <a:rect l="l" t="t" r="r" b="b"/>
            <a:pathLst>
              <a:path w="1147369" h="1719491">
                <a:moveTo>
                  <a:pt x="0" y="0"/>
                </a:moveTo>
                <a:lnTo>
                  <a:pt x="1147370" y="0"/>
                </a:lnTo>
                <a:lnTo>
                  <a:pt x="1147370" y="1719491"/>
                </a:lnTo>
                <a:lnTo>
                  <a:pt x="0" y="17194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962025" y="912071"/>
            <a:ext cx="1394849" cy="28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50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Open Sans Bold Bold"/>
              </a:rPr>
              <a:t>LOGO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15454" y="8020045"/>
            <a:ext cx="10348944" cy="1245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58"/>
              </a:lnSpc>
            </a:pPr>
            <a:r>
              <a:rPr lang="en-US" sz="3512" dirty="0" err="1">
                <a:solidFill>
                  <a:srgbClr val="FFDE59"/>
                </a:solidFill>
                <a:latin typeface="Montserrat Bold"/>
              </a:rPr>
              <a:t>Etappe</a:t>
            </a:r>
            <a:r>
              <a:rPr lang="en-US" sz="3512" dirty="0">
                <a:solidFill>
                  <a:srgbClr val="FFDE59"/>
                </a:solidFill>
                <a:latin typeface="Montserrat Bold"/>
              </a:rPr>
              <a:t> 4</a:t>
            </a:r>
          </a:p>
          <a:p>
            <a:pPr algn="just">
              <a:lnSpc>
                <a:spcPts val="5058"/>
              </a:lnSpc>
            </a:pPr>
            <a:r>
              <a:rPr lang="en-US" sz="3512" dirty="0" err="1">
                <a:solidFill>
                  <a:srgbClr val="000000"/>
                </a:solidFill>
                <a:latin typeface="Montserrat Bold"/>
              </a:rPr>
              <a:t>Mogelijke</a:t>
            </a:r>
            <a:r>
              <a:rPr lang="en-US" sz="3512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512" dirty="0" err="1">
                <a:solidFill>
                  <a:srgbClr val="000000"/>
                </a:solidFill>
                <a:latin typeface="Montserrat Bold"/>
              </a:rPr>
              <a:t>ondersteuning</a:t>
            </a:r>
            <a:endParaRPr lang="en-US" sz="3512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26B01BF-75E2-18D5-4519-ECCB66C54171}"/>
              </a:ext>
            </a:extLst>
          </p:cNvPr>
          <p:cNvSpPr txBox="1"/>
          <p:nvPr/>
        </p:nvSpPr>
        <p:spPr>
          <a:xfrm>
            <a:off x="2375924" y="3235252"/>
            <a:ext cx="13605546" cy="2742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0253" lvl="1" indent="-457200" algn="just">
              <a:lnSpc>
                <a:spcPts val="4175"/>
              </a:lnSpc>
              <a:buFont typeface="Arial" panose="020B0604020202020204" pitchFamily="34" charset="0"/>
              <a:buChar char="•"/>
            </a:pPr>
            <a:r>
              <a:rPr lang="nl-NL" sz="2899">
                <a:solidFill>
                  <a:srgbClr val="000000"/>
                </a:solidFill>
                <a:latin typeface="Montserrat"/>
              </a:rPr>
              <a:t>Gemeenten</a:t>
            </a:r>
          </a:p>
          <a:p>
            <a:pPr marL="770253" lvl="1" indent="-457200" algn="just">
              <a:lnSpc>
                <a:spcPts val="4175"/>
              </a:lnSpc>
              <a:buFont typeface="Arial" panose="020B0604020202020204" pitchFamily="34" charset="0"/>
              <a:buChar char="•"/>
            </a:pPr>
            <a:r>
              <a:rPr lang="nl-NL" sz="2899">
                <a:solidFill>
                  <a:srgbClr val="000000"/>
                </a:solidFill>
                <a:latin typeface="Montserrat"/>
              </a:rPr>
              <a:t>Welzijn</a:t>
            </a:r>
          </a:p>
          <a:p>
            <a:pPr marL="770253" lvl="1" indent="-457200" algn="just">
              <a:lnSpc>
                <a:spcPts val="4175"/>
              </a:lnSpc>
              <a:buFont typeface="Arial" panose="020B0604020202020204" pitchFamily="34" charset="0"/>
              <a:buChar char="•"/>
            </a:pPr>
            <a:r>
              <a:rPr lang="nl-NL" sz="2899">
                <a:solidFill>
                  <a:srgbClr val="000000"/>
                </a:solidFill>
                <a:latin typeface="Montserrat"/>
              </a:rPr>
              <a:t>Onafhankelijke cliënt ondersteuning</a:t>
            </a:r>
          </a:p>
          <a:p>
            <a:pPr marL="770253" lvl="1" indent="-457200" algn="just">
              <a:lnSpc>
                <a:spcPts val="4175"/>
              </a:lnSpc>
              <a:buFont typeface="Arial" panose="020B0604020202020204" pitchFamily="34" charset="0"/>
              <a:buChar char="•"/>
            </a:pPr>
            <a:r>
              <a:rPr lang="nl-NL" sz="2899">
                <a:solidFill>
                  <a:srgbClr val="000000"/>
                </a:solidFill>
                <a:latin typeface="Montserrat"/>
              </a:rPr>
              <a:t>Particuliere zorg</a:t>
            </a:r>
          </a:p>
          <a:p>
            <a:pPr marL="770253" lvl="1" indent="-457200" algn="just">
              <a:lnSpc>
                <a:spcPts val="4175"/>
              </a:lnSpc>
              <a:buFont typeface="Arial" panose="020B0604020202020204" pitchFamily="34" charset="0"/>
              <a:buChar char="•"/>
            </a:pPr>
            <a:r>
              <a:rPr lang="nl-NL" sz="2899">
                <a:solidFill>
                  <a:srgbClr val="000000"/>
                </a:solidFill>
                <a:latin typeface="Montserrat"/>
              </a:rPr>
              <a:t>Jouw verzekeringspolis</a:t>
            </a:r>
          </a:p>
        </p:txBody>
      </p:sp>
      <p:pic>
        <p:nvPicPr>
          <p:cNvPr id="14" name="Afbeelding 13" descr="Afbeelding met kleding, person, persoon, schoeisel&#10;&#10;Automatisch gegenereerde beschrijving">
            <a:extLst>
              <a:ext uri="{FF2B5EF4-FFF2-40B4-BE49-F238E27FC236}">
                <a16:creationId xmlns:a16="http://schemas.microsoft.com/office/drawing/2014/main" id="{4E4BF0CD-AE94-F68C-0CDB-B1906F2A9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481" y="2242275"/>
            <a:ext cx="10695454" cy="756210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387452"/>
            <a:ext cx="18288000" cy="914400"/>
            <a:chOff x="0" y="0"/>
            <a:chExt cx="6902367" cy="9719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02367" cy="971924"/>
            </a:xfrm>
            <a:custGeom>
              <a:avLst/>
              <a:gdLst/>
              <a:ahLst/>
              <a:cxnLst/>
              <a:rect l="l" t="t" r="r" b="b"/>
              <a:pathLst>
                <a:path w="6902367" h="971924">
                  <a:moveTo>
                    <a:pt x="0" y="0"/>
                  </a:moveTo>
                  <a:lnTo>
                    <a:pt x="6902367" y="0"/>
                  </a:lnTo>
                  <a:lnTo>
                    <a:pt x="6902367" y="971924"/>
                  </a:lnTo>
                  <a:lnTo>
                    <a:pt x="0" y="971924"/>
                  </a:lnTo>
                  <a:close/>
                </a:path>
              </a:pathLst>
            </a:custGeom>
            <a:solidFill>
              <a:srgbClr val="F1EEE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902367" cy="1000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40535" y="1300991"/>
            <a:ext cx="9206929" cy="1556154"/>
            <a:chOff x="0" y="0"/>
            <a:chExt cx="12275906" cy="2074871"/>
          </a:xfrm>
        </p:grpSpPr>
        <p:sp>
          <p:nvSpPr>
            <p:cNvPr id="6" name="TextBox 6"/>
            <p:cNvSpPr txBox="1"/>
            <p:nvPr/>
          </p:nvSpPr>
          <p:spPr>
            <a:xfrm>
              <a:off x="0" y="0"/>
              <a:ext cx="12275906" cy="1219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00"/>
                </a:lnSpc>
              </a:pPr>
              <a:r>
                <a:rPr lang="en-US" sz="6000" err="1">
                  <a:solidFill>
                    <a:srgbClr val="000000"/>
                  </a:solidFill>
                  <a:latin typeface="Rosario Bold"/>
                </a:rPr>
                <a:t>Gemeenten</a:t>
              </a:r>
              <a:endParaRPr lang="en-US" sz="6000">
                <a:solidFill>
                  <a:srgbClr val="000000"/>
                </a:solidFill>
                <a:latin typeface="Rosario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396956"/>
              <a:ext cx="12275906" cy="678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5690570" y="2375470"/>
            <a:ext cx="6906861" cy="0"/>
          </a:xfrm>
          <a:prstGeom prst="line">
            <a:avLst/>
          </a:prstGeom>
          <a:ln w="38100" cap="rnd">
            <a:solidFill>
              <a:srgbClr val="F1EEE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962025" y="912071"/>
            <a:ext cx="1394849" cy="28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50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Open Sans Bold Bold"/>
              </a:rPr>
              <a:t>LOGO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26B01BF-75E2-18D5-4519-ECCB66C54171}"/>
              </a:ext>
            </a:extLst>
          </p:cNvPr>
          <p:cNvSpPr txBox="1"/>
          <p:nvPr/>
        </p:nvSpPr>
        <p:spPr>
          <a:xfrm>
            <a:off x="962025" y="3235252"/>
            <a:ext cx="16259175" cy="3819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3053" lvl="1">
              <a:lnSpc>
                <a:spcPts val="4175"/>
              </a:lnSpc>
            </a:pPr>
            <a:r>
              <a:rPr lang="nl-NL" sz="2899" b="1">
                <a:solidFill>
                  <a:srgbClr val="000000"/>
                </a:solidFill>
                <a:latin typeface="Montserrat"/>
              </a:rPr>
              <a:t>Er zijn verschillende mogelijkheden tot respijtzorg of mantelzorgondersteuning. </a:t>
            </a:r>
          </a:p>
          <a:p>
            <a:pPr marL="313053" lvl="1">
              <a:lnSpc>
                <a:spcPts val="4175"/>
              </a:lnSpc>
            </a:pPr>
            <a:r>
              <a:rPr lang="nl-NL" sz="2899">
                <a:solidFill>
                  <a:srgbClr val="000000"/>
                </a:solidFill>
                <a:latin typeface="Montserrat"/>
              </a:rPr>
              <a:t>Denk aan:</a:t>
            </a:r>
          </a:p>
          <a:p>
            <a:pPr marL="770253" lvl="1" indent="-457200" algn="just">
              <a:lnSpc>
                <a:spcPts val="4175"/>
              </a:lnSpc>
              <a:buFont typeface="Arial" panose="020B0604020202020204" pitchFamily="34" charset="0"/>
              <a:buChar char="•"/>
            </a:pPr>
            <a:r>
              <a:rPr lang="nl-NL" sz="2899">
                <a:solidFill>
                  <a:srgbClr val="000000"/>
                </a:solidFill>
                <a:latin typeface="Montserrat"/>
              </a:rPr>
              <a:t>Huishoudelijke hulp, woningaanpassingen en vervoer.</a:t>
            </a:r>
          </a:p>
          <a:p>
            <a:pPr marL="770253" lvl="1" indent="-457200" algn="just">
              <a:lnSpc>
                <a:spcPts val="4175"/>
              </a:lnSpc>
              <a:buFont typeface="Arial" panose="020B0604020202020204" pitchFamily="34" charset="0"/>
              <a:buChar char="•"/>
            </a:pPr>
            <a:r>
              <a:rPr lang="nl-NL" sz="2899">
                <a:solidFill>
                  <a:srgbClr val="000000"/>
                </a:solidFill>
                <a:latin typeface="Montserrat"/>
              </a:rPr>
              <a:t>Vervangende zorg</a:t>
            </a:r>
          </a:p>
          <a:p>
            <a:pPr marL="770253" lvl="1" indent="-457200" algn="just">
              <a:lnSpc>
                <a:spcPts val="4175"/>
              </a:lnSpc>
              <a:buFont typeface="Arial" panose="020B0604020202020204" pitchFamily="34" charset="0"/>
              <a:buChar char="•"/>
            </a:pPr>
            <a:r>
              <a:rPr lang="nl-NL" sz="2899">
                <a:solidFill>
                  <a:srgbClr val="000000"/>
                </a:solidFill>
                <a:latin typeface="Montserrat"/>
              </a:rPr>
              <a:t>Begeleiding, dagbesteding en kortdurend verblijf</a:t>
            </a:r>
          </a:p>
          <a:p>
            <a:pPr marL="770253" lvl="1" indent="-457200" algn="just">
              <a:lnSpc>
                <a:spcPts val="4175"/>
              </a:lnSpc>
              <a:buFont typeface="Arial" panose="020B0604020202020204" pitchFamily="34" charset="0"/>
              <a:buChar char="•"/>
            </a:pPr>
            <a:r>
              <a:rPr lang="nl-NL" sz="2899">
                <a:solidFill>
                  <a:srgbClr val="000000"/>
                </a:solidFill>
                <a:latin typeface="Montserrat"/>
              </a:rPr>
              <a:t>Respijtmogelijkheden</a:t>
            </a:r>
          </a:p>
          <a:p>
            <a:pPr marL="313053" lvl="1" algn="just">
              <a:lnSpc>
                <a:spcPts val="4175"/>
              </a:lnSpc>
            </a:pPr>
            <a:endParaRPr lang="nl-NL" sz="2899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FABC180-D0E0-B93F-204F-A5BF90F390C6}"/>
              </a:ext>
            </a:extLst>
          </p:cNvPr>
          <p:cNvSpPr/>
          <p:nvPr/>
        </p:nvSpPr>
        <p:spPr>
          <a:xfrm>
            <a:off x="612631" y="8072816"/>
            <a:ext cx="1147369" cy="1719491"/>
          </a:xfrm>
          <a:custGeom>
            <a:avLst/>
            <a:gdLst/>
            <a:ahLst/>
            <a:cxnLst/>
            <a:rect l="l" t="t" r="r" b="b"/>
            <a:pathLst>
              <a:path w="1147369" h="1719491">
                <a:moveTo>
                  <a:pt x="0" y="0"/>
                </a:moveTo>
                <a:lnTo>
                  <a:pt x="1147370" y="0"/>
                </a:lnTo>
                <a:lnTo>
                  <a:pt x="1147370" y="1719491"/>
                </a:lnTo>
                <a:lnTo>
                  <a:pt x="0" y="17194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5536B32E-136B-4300-C96D-1E232F69C9A9}"/>
              </a:ext>
            </a:extLst>
          </p:cNvPr>
          <p:cNvSpPr txBox="1"/>
          <p:nvPr/>
        </p:nvSpPr>
        <p:spPr>
          <a:xfrm>
            <a:off x="2015454" y="8020045"/>
            <a:ext cx="10348944" cy="1245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58"/>
              </a:lnSpc>
            </a:pPr>
            <a:r>
              <a:rPr lang="en-US" sz="3512" dirty="0" err="1">
                <a:solidFill>
                  <a:srgbClr val="FFDE59"/>
                </a:solidFill>
                <a:latin typeface="Montserrat Bold"/>
              </a:rPr>
              <a:t>Etappe</a:t>
            </a:r>
            <a:r>
              <a:rPr lang="en-US" sz="3512" dirty="0">
                <a:solidFill>
                  <a:srgbClr val="FFDE59"/>
                </a:solidFill>
                <a:latin typeface="Montserrat Bold"/>
              </a:rPr>
              <a:t> 4</a:t>
            </a:r>
          </a:p>
          <a:p>
            <a:pPr algn="just">
              <a:lnSpc>
                <a:spcPts val="5058"/>
              </a:lnSpc>
            </a:pPr>
            <a:r>
              <a:rPr lang="en-US" sz="3512" dirty="0" err="1">
                <a:solidFill>
                  <a:srgbClr val="000000"/>
                </a:solidFill>
                <a:latin typeface="Montserrat Bold"/>
              </a:rPr>
              <a:t>Mogelijke</a:t>
            </a:r>
            <a:r>
              <a:rPr lang="en-US" sz="3512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512" dirty="0" err="1">
                <a:solidFill>
                  <a:srgbClr val="000000"/>
                </a:solidFill>
                <a:latin typeface="Montserrat Bold"/>
              </a:rPr>
              <a:t>ondersteuning</a:t>
            </a:r>
            <a:endParaRPr lang="en-US" sz="3512" dirty="0">
              <a:solidFill>
                <a:srgbClr val="000000"/>
              </a:solidFill>
              <a:latin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3432220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387452"/>
            <a:ext cx="18288000" cy="914400"/>
            <a:chOff x="0" y="0"/>
            <a:chExt cx="6902367" cy="9719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02367" cy="971924"/>
            </a:xfrm>
            <a:custGeom>
              <a:avLst/>
              <a:gdLst/>
              <a:ahLst/>
              <a:cxnLst/>
              <a:rect l="l" t="t" r="r" b="b"/>
              <a:pathLst>
                <a:path w="6902367" h="971924">
                  <a:moveTo>
                    <a:pt x="0" y="0"/>
                  </a:moveTo>
                  <a:lnTo>
                    <a:pt x="6902367" y="0"/>
                  </a:lnTo>
                  <a:lnTo>
                    <a:pt x="6902367" y="971924"/>
                  </a:lnTo>
                  <a:lnTo>
                    <a:pt x="0" y="971924"/>
                  </a:lnTo>
                  <a:close/>
                </a:path>
              </a:pathLst>
            </a:custGeom>
            <a:solidFill>
              <a:srgbClr val="F1EEE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902367" cy="1000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40535" y="1300991"/>
            <a:ext cx="9206929" cy="1556154"/>
            <a:chOff x="0" y="0"/>
            <a:chExt cx="12275906" cy="2074871"/>
          </a:xfrm>
        </p:grpSpPr>
        <p:sp>
          <p:nvSpPr>
            <p:cNvPr id="6" name="TextBox 6"/>
            <p:cNvSpPr txBox="1"/>
            <p:nvPr/>
          </p:nvSpPr>
          <p:spPr>
            <a:xfrm>
              <a:off x="0" y="0"/>
              <a:ext cx="12275906" cy="1219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00"/>
                </a:lnSpc>
              </a:pPr>
              <a:r>
                <a:rPr lang="en-US" sz="6000" err="1">
                  <a:solidFill>
                    <a:srgbClr val="000000"/>
                  </a:solidFill>
                  <a:latin typeface="Rosario Bold"/>
                </a:rPr>
                <a:t>Gemeenten</a:t>
              </a:r>
              <a:endParaRPr lang="en-US" sz="6000">
                <a:solidFill>
                  <a:srgbClr val="000000"/>
                </a:solidFill>
                <a:latin typeface="Rosario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396956"/>
              <a:ext cx="12275906" cy="678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5690570" y="2375470"/>
            <a:ext cx="6906861" cy="0"/>
          </a:xfrm>
          <a:prstGeom prst="line">
            <a:avLst/>
          </a:prstGeom>
          <a:ln w="38100" cap="rnd">
            <a:solidFill>
              <a:srgbClr val="F1EEE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962025" y="912071"/>
            <a:ext cx="1394849" cy="28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50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Open Sans Bold Bold"/>
              </a:rPr>
              <a:t>LOGO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26B01BF-75E2-18D5-4519-ECCB66C54171}"/>
              </a:ext>
            </a:extLst>
          </p:cNvPr>
          <p:cNvSpPr txBox="1"/>
          <p:nvPr/>
        </p:nvSpPr>
        <p:spPr>
          <a:xfrm>
            <a:off x="962025" y="3235252"/>
            <a:ext cx="16259175" cy="2204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3053" lvl="1">
              <a:lnSpc>
                <a:spcPts val="4175"/>
              </a:lnSpc>
            </a:pPr>
            <a:r>
              <a:rPr lang="nl-NL" sz="2899" b="1">
                <a:solidFill>
                  <a:srgbClr val="000000"/>
                </a:solidFill>
                <a:latin typeface="Montserrat"/>
              </a:rPr>
              <a:t>Hoe kan je ondersteuning binnen de gemeente aanvragen?</a:t>
            </a:r>
          </a:p>
          <a:p>
            <a:pPr marL="770253" lvl="1" indent="-457200">
              <a:lnSpc>
                <a:spcPts val="4175"/>
              </a:lnSpc>
              <a:buFont typeface="Arial" panose="020B0604020202020204" pitchFamily="34" charset="0"/>
              <a:buChar char="•"/>
            </a:pPr>
            <a:r>
              <a:rPr lang="nl-NL" sz="2899" err="1">
                <a:solidFill>
                  <a:srgbClr val="000000"/>
                </a:solidFill>
                <a:latin typeface="Montserrat"/>
              </a:rPr>
              <a:t>Wmo</a:t>
            </a:r>
            <a:r>
              <a:rPr lang="nl-NL" sz="2899">
                <a:solidFill>
                  <a:srgbClr val="000000"/>
                </a:solidFill>
                <a:latin typeface="Montserrat"/>
              </a:rPr>
              <a:t> meldpunten</a:t>
            </a:r>
          </a:p>
          <a:p>
            <a:pPr marL="770253" lvl="1" indent="-457200">
              <a:lnSpc>
                <a:spcPts val="4175"/>
              </a:lnSpc>
              <a:buFont typeface="Arial" panose="020B0604020202020204" pitchFamily="34" charset="0"/>
              <a:buChar char="•"/>
            </a:pPr>
            <a:r>
              <a:rPr lang="nl-NL" sz="2899">
                <a:solidFill>
                  <a:srgbClr val="000000"/>
                </a:solidFill>
                <a:latin typeface="Montserrat"/>
              </a:rPr>
              <a:t>Zie de wegwijzer</a:t>
            </a:r>
          </a:p>
          <a:p>
            <a:pPr marL="313053" lvl="1">
              <a:lnSpc>
                <a:spcPts val="4175"/>
              </a:lnSpc>
            </a:pPr>
            <a:endParaRPr lang="nl-NL" sz="2899" b="1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11" name="Afbeelding 10" descr="Afbeelding met bril, Menselijk gezicht, tekenfilm, illustratie&#10;&#10;Automatisch gegenereerde beschrijving">
            <a:extLst>
              <a:ext uri="{FF2B5EF4-FFF2-40B4-BE49-F238E27FC236}">
                <a16:creationId xmlns:a16="http://schemas.microsoft.com/office/drawing/2014/main" id="{AEC67647-B3BD-FA9E-F18F-C430E5DCE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2884485"/>
            <a:ext cx="8823536" cy="6504442"/>
          </a:xfrm>
          <a:prstGeom prst="rect">
            <a:avLst/>
          </a:prstGeom>
        </p:spPr>
      </p:pic>
      <p:sp>
        <p:nvSpPr>
          <p:cNvPr id="9" name="Freeform 9">
            <a:extLst>
              <a:ext uri="{FF2B5EF4-FFF2-40B4-BE49-F238E27FC236}">
                <a16:creationId xmlns:a16="http://schemas.microsoft.com/office/drawing/2014/main" id="{E029FA8F-0D0F-B3E2-96B7-3A1E4E6E6624}"/>
              </a:ext>
            </a:extLst>
          </p:cNvPr>
          <p:cNvSpPr/>
          <p:nvPr/>
        </p:nvSpPr>
        <p:spPr>
          <a:xfrm>
            <a:off x="612631" y="8072816"/>
            <a:ext cx="1147369" cy="1719491"/>
          </a:xfrm>
          <a:custGeom>
            <a:avLst/>
            <a:gdLst/>
            <a:ahLst/>
            <a:cxnLst/>
            <a:rect l="l" t="t" r="r" b="b"/>
            <a:pathLst>
              <a:path w="1147369" h="1719491">
                <a:moveTo>
                  <a:pt x="0" y="0"/>
                </a:moveTo>
                <a:lnTo>
                  <a:pt x="1147370" y="0"/>
                </a:lnTo>
                <a:lnTo>
                  <a:pt x="1147370" y="1719491"/>
                </a:lnTo>
                <a:lnTo>
                  <a:pt x="0" y="17194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3DFE391F-BCF3-A464-973D-0400C45FC708}"/>
              </a:ext>
            </a:extLst>
          </p:cNvPr>
          <p:cNvSpPr txBox="1"/>
          <p:nvPr/>
        </p:nvSpPr>
        <p:spPr>
          <a:xfrm>
            <a:off x="2015454" y="8020045"/>
            <a:ext cx="10348944" cy="1245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58"/>
              </a:lnSpc>
            </a:pPr>
            <a:r>
              <a:rPr lang="en-US" sz="3512" dirty="0" err="1">
                <a:solidFill>
                  <a:srgbClr val="FFDE59"/>
                </a:solidFill>
                <a:latin typeface="Montserrat Bold"/>
              </a:rPr>
              <a:t>Etappe</a:t>
            </a:r>
            <a:r>
              <a:rPr lang="en-US" sz="3512" dirty="0">
                <a:solidFill>
                  <a:srgbClr val="FFDE59"/>
                </a:solidFill>
                <a:latin typeface="Montserrat Bold"/>
              </a:rPr>
              <a:t> 4</a:t>
            </a:r>
          </a:p>
          <a:p>
            <a:pPr algn="just">
              <a:lnSpc>
                <a:spcPts val="5058"/>
              </a:lnSpc>
            </a:pPr>
            <a:r>
              <a:rPr lang="en-US" sz="3512" dirty="0" err="1">
                <a:solidFill>
                  <a:srgbClr val="000000"/>
                </a:solidFill>
                <a:latin typeface="Montserrat Bold"/>
              </a:rPr>
              <a:t>Mogelijke</a:t>
            </a:r>
            <a:r>
              <a:rPr lang="en-US" sz="3512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512" dirty="0" err="1">
                <a:solidFill>
                  <a:srgbClr val="000000"/>
                </a:solidFill>
                <a:latin typeface="Montserrat Bold"/>
              </a:rPr>
              <a:t>ondersteuning</a:t>
            </a:r>
            <a:endParaRPr lang="en-US" sz="3512" dirty="0">
              <a:solidFill>
                <a:srgbClr val="000000"/>
              </a:solidFill>
              <a:latin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147777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388324"/>
            <a:ext cx="18288000" cy="914400"/>
            <a:chOff x="0" y="0"/>
            <a:chExt cx="6902367" cy="9719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02367" cy="971924"/>
            </a:xfrm>
            <a:custGeom>
              <a:avLst/>
              <a:gdLst/>
              <a:ahLst/>
              <a:cxnLst/>
              <a:rect l="l" t="t" r="r" b="b"/>
              <a:pathLst>
                <a:path w="6902367" h="971924">
                  <a:moveTo>
                    <a:pt x="0" y="0"/>
                  </a:moveTo>
                  <a:lnTo>
                    <a:pt x="6902367" y="0"/>
                  </a:lnTo>
                  <a:lnTo>
                    <a:pt x="6902367" y="971924"/>
                  </a:lnTo>
                  <a:lnTo>
                    <a:pt x="0" y="971924"/>
                  </a:lnTo>
                  <a:close/>
                </a:path>
              </a:pathLst>
            </a:custGeom>
            <a:solidFill>
              <a:srgbClr val="F1EEE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902367" cy="1000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540535" y="10114293"/>
            <a:ext cx="9206929" cy="508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962025" y="912071"/>
            <a:ext cx="1394849" cy="28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50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Open Sans Bold Bold"/>
              </a:rPr>
              <a:t>LOGO</a:t>
            </a: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9E312970-0A0E-B9B4-F5F0-8B6351FCA66B}"/>
              </a:ext>
            </a:extLst>
          </p:cNvPr>
          <p:cNvSpPr/>
          <p:nvPr/>
        </p:nvSpPr>
        <p:spPr>
          <a:xfrm>
            <a:off x="612631" y="8072816"/>
            <a:ext cx="1147369" cy="1719491"/>
          </a:xfrm>
          <a:custGeom>
            <a:avLst/>
            <a:gdLst/>
            <a:ahLst/>
            <a:cxnLst/>
            <a:rect l="l" t="t" r="r" b="b"/>
            <a:pathLst>
              <a:path w="1147369" h="1719491">
                <a:moveTo>
                  <a:pt x="0" y="0"/>
                </a:moveTo>
                <a:lnTo>
                  <a:pt x="1147370" y="0"/>
                </a:lnTo>
                <a:lnTo>
                  <a:pt x="1147370" y="1719491"/>
                </a:lnTo>
                <a:lnTo>
                  <a:pt x="0" y="17194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pic>
        <p:nvPicPr>
          <p:cNvPr id="15" name="Onlinemedia 14" title="Respijtzorg en mantelzorg">
            <a:hlinkClick r:id="" action="ppaction://media"/>
            <a:extLst>
              <a:ext uri="{FF2B5EF4-FFF2-40B4-BE49-F238E27FC236}">
                <a16:creationId xmlns:a16="http://schemas.microsoft.com/office/drawing/2014/main" id="{01C25604-89E4-E286-A9A5-5EC8EA30B23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372631" y="912071"/>
            <a:ext cx="13808412" cy="780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21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30162" y="9565877"/>
            <a:ext cx="8642591" cy="482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3"/>
              </a:lnSpc>
              <a:spcBef>
                <a:spcPct val="0"/>
              </a:spcBef>
            </a:pPr>
            <a:endParaRPr/>
          </a:p>
        </p:txBody>
      </p:sp>
      <p:grpSp>
        <p:nvGrpSpPr>
          <p:cNvPr id="4" name="Group 4"/>
          <p:cNvGrpSpPr/>
          <p:nvPr/>
        </p:nvGrpSpPr>
        <p:grpSpPr>
          <a:xfrm>
            <a:off x="0" y="9387451"/>
            <a:ext cx="18288000" cy="899549"/>
            <a:chOff x="0" y="0"/>
            <a:chExt cx="6902367" cy="9719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902367" cy="971924"/>
            </a:xfrm>
            <a:custGeom>
              <a:avLst/>
              <a:gdLst/>
              <a:ahLst/>
              <a:cxnLst/>
              <a:rect l="l" t="t" r="r" b="b"/>
              <a:pathLst>
                <a:path w="6902367" h="971924">
                  <a:moveTo>
                    <a:pt x="0" y="0"/>
                  </a:moveTo>
                  <a:lnTo>
                    <a:pt x="6902367" y="0"/>
                  </a:lnTo>
                  <a:lnTo>
                    <a:pt x="6902367" y="971924"/>
                  </a:lnTo>
                  <a:lnTo>
                    <a:pt x="0" y="971924"/>
                  </a:lnTo>
                  <a:close/>
                </a:path>
              </a:pathLst>
            </a:custGeom>
            <a:solidFill>
              <a:srgbClr val="F1EEE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6902367" cy="1000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953000" y="780449"/>
            <a:ext cx="11148922" cy="1467625"/>
            <a:chOff x="-1171316" y="-150096"/>
            <a:chExt cx="14865230" cy="1956834"/>
          </a:xfrm>
        </p:grpSpPr>
        <p:sp>
          <p:nvSpPr>
            <p:cNvPr id="9" name="TextBox 9"/>
            <p:cNvSpPr txBox="1"/>
            <p:nvPr/>
          </p:nvSpPr>
          <p:spPr>
            <a:xfrm>
              <a:off x="-1171316" y="-150096"/>
              <a:ext cx="13693914" cy="1219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200"/>
                </a:lnSpc>
              </a:pPr>
              <a:r>
                <a:rPr lang="en-US" sz="6000">
                  <a:solidFill>
                    <a:srgbClr val="000000"/>
                  </a:solidFill>
                  <a:latin typeface="Rosario Bold"/>
                </a:rPr>
                <a:t>Mantelzorg in Nederland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492206"/>
              <a:ext cx="13693914" cy="3145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00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5486400" y="1844712"/>
            <a:ext cx="6906861" cy="0"/>
          </a:xfrm>
          <a:prstGeom prst="line">
            <a:avLst/>
          </a:prstGeom>
          <a:ln w="38100" cap="rnd">
            <a:solidFill>
              <a:srgbClr val="F1EEE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/>
          </a:p>
        </p:txBody>
      </p:sp>
      <p:sp>
        <p:nvSpPr>
          <p:cNvPr id="15" name="TextBox 15"/>
          <p:cNvSpPr txBox="1"/>
          <p:nvPr/>
        </p:nvSpPr>
        <p:spPr>
          <a:xfrm>
            <a:off x="1028700" y="912071"/>
            <a:ext cx="1394849" cy="28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50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Open Sans Bold Bold"/>
              </a:rPr>
              <a:t>LOGO</a:t>
            </a: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FDEA785D-6EA8-C574-0D19-8B38474004CF}"/>
              </a:ext>
            </a:extLst>
          </p:cNvPr>
          <p:cNvSpPr txBox="1"/>
          <p:nvPr/>
        </p:nvSpPr>
        <p:spPr>
          <a:xfrm>
            <a:off x="9004312" y="7204052"/>
            <a:ext cx="744538" cy="17588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40"/>
              </a:lnSpc>
            </a:pPr>
            <a:r>
              <a:rPr lang="en-US" sz="21600">
                <a:latin typeface="Montserrat Classic Bold"/>
              </a:rPr>
              <a:t>1</a:t>
            </a:r>
            <a:r>
              <a:rPr lang="en-US" sz="21600">
                <a:solidFill>
                  <a:srgbClr val="000000"/>
                </a:solidFill>
                <a:latin typeface="Montserrat Classic Bold"/>
              </a:rPr>
              <a:t> </a:t>
            </a:r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6BD2EDBD-EEEB-6203-1AED-C6DD5888DA74}"/>
              </a:ext>
            </a:extLst>
          </p:cNvPr>
          <p:cNvSpPr txBox="1"/>
          <p:nvPr/>
        </p:nvSpPr>
        <p:spPr>
          <a:xfrm>
            <a:off x="11346856" y="7204051"/>
            <a:ext cx="1676400" cy="17588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40"/>
              </a:lnSpc>
            </a:pPr>
            <a:r>
              <a:rPr lang="en-US" sz="21600">
                <a:latin typeface="Montserrat Classic Bold"/>
              </a:rPr>
              <a:t>3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856DCE4A-5759-ACEA-5A21-345424081B00}"/>
              </a:ext>
            </a:extLst>
          </p:cNvPr>
          <p:cNvSpPr txBox="1"/>
          <p:nvPr/>
        </p:nvSpPr>
        <p:spPr>
          <a:xfrm>
            <a:off x="9020264" y="6231858"/>
            <a:ext cx="314884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4000" indent="144000" algn="ctr">
              <a:spcBef>
                <a:spcPts val="600"/>
              </a:spcBef>
              <a:spcAft>
                <a:spcPts val="600"/>
              </a:spcAft>
            </a:pPr>
            <a:r>
              <a:rPr lang="en-US" sz="8000">
                <a:latin typeface="Montserrat"/>
              </a:rPr>
              <a:t>op</a:t>
            </a: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D4DAB846-1450-052A-64BB-1771E9B3C299}"/>
              </a:ext>
            </a:extLst>
          </p:cNvPr>
          <p:cNvSpPr txBox="1"/>
          <p:nvPr/>
        </p:nvSpPr>
        <p:spPr>
          <a:xfrm>
            <a:off x="9004312" y="7254031"/>
            <a:ext cx="314884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4000" indent="144000" algn="ctr">
              <a:spcBef>
                <a:spcPts val="600"/>
              </a:spcBef>
              <a:spcAft>
                <a:spcPts val="600"/>
              </a:spcAft>
            </a:pPr>
            <a:r>
              <a:rPr lang="en-US" sz="8000">
                <a:latin typeface="Montserrat"/>
              </a:rPr>
              <a:t>de</a:t>
            </a:r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5F70888B-4F79-6DA2-E52C-A4A1D2A471D0}"/>
              </a:ext>
            </a:extLst>
          </p:cNvPr>
          <p:cNvSpPr txBox="1"/>
          <p:nvPr/>
        </p:nvSpPr>
        <p:spPr>
          <a:xfrm>
            <a:off x="5332043" y="3129371"/>
            <a:ext cx="744538" cy="17588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40"/>
              </a:lnSpc>
            </a:pPr>
            <a:r>
              <a:rPr lang="en-US" sz="21600">
                <a:latin typeface="Montserrat Classic Bold"/>
              </a:rPr>
              <a:t>5</a:t>
            </a:r>
            <a:r>
              <a:rPr lang="en-US" sz="21600">
                <a:solidFill>
                  <a:srgbClr val="000000"/>
                </a:solidFill>
                <a:latin typeface="Montserrat Classic Bold"/>
              </a:rPr>
              <a:t> </a:t>
            </a: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7DD1396D-D52E-82D4-4AF3-B1CF8207A554}"/>
              </a:ext>
            </a:extLst>
          </p:cNvPr>
          <p:cNvSpPr txBox="1"/>
          <p:nvPr/>
        </p:nvSpPr>
        <p:spPr>
          <a:xfrm>
            <a:off x="6207485" y="3159125"/>
            <a:ext cx="4366387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4000" indent="144000" algn="ctr">
              <a:spcBef>
                <a:spcPts val="600"/>
              </a:spcBef>
              <a:spcAft>
                <a:spcPts val="600"/>
              </a:spcAft>
            </a:pPr>
            <a:r>
              <a:rPr lang="en-US" sz="8000" err="1">
                <a:latin typeface="Montserrat"/>
              </a:rPr>
              <a:t>miljoen</a:t>
            </a:r>
            <a:endParaRPr lang="en-US" sz="8000">
              <a:latin typeface="Montserrat"/>
            </a:endParaRP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5B43F036-96F7-8407-CE00-5E079F2C29B7}"/>
              </a:ext>
            </a:extLst>
          </p:cNvPr>
          <p:cNvSpPr txBox="1"/>
          <p:nvPr/>
        </p:nvSpPr>
        <p:spPr>
          <a:xfrm>
            <a:off x="6239911" y="4604713"/>
            <a:ext cx="9144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>
                <a:latin typeface="Montserrat"/>
              </a:rPr>
              <a:t>mensen van 16 jaar en ouder verlenen mantelzorg, dat is….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AB534880-613B-11C7-8A73-757BD61738A7}"/>
              </a:ext>
            </a:extLst>
          </p:cNvPr>
          <p:cNvSpPr txBox="1"/>
          <p:nvPr/>
        </p:nvSpPr>
        <p:spPr>
          <a:xfrm>
            <a:off x="12954000" y="7250777"/>
            <a:ext cx="4859823" cy="1319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8000">
                <a:latin typeface="Montserrat"/>
              </a:rPr>
              <a:t>mensen.</a:t>
            </a:r>
          </a:p>
        </p:txBody>
      </p:sp>
      <p:pic>
        <p:nvPicPr>
          <p:cNvPr id="31" name="Afbeelding 30" descr="Afbeelding met tekenfilm, bril, illustratie, clipart&#10;&#10;Automatisch gegenereerde beschrijving">
            <a:extLst>
              <a:ext uri="{FF2B5EF4-FFF2-40B4-BE49-F238E27FC236}">
                <a16:creationId xmlns:a16="http://schemas.microsoft.com/office/drawing/2014/main" id="{80A7687F-2BAA-ED35-7605-C1F45DCDB4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7" t="4551" r="21210" b="210"/>
          <a:stretch/>
        </p:blipFill>
        <p:spPr>
          <a:xfrm>
            <a:off x="117109" y="3238500"/>
            <a:ext cx="4366680" cy="616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89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387452"/>
            <a:ext cx="18288000" cy="914400"/>
            <a:chOff x="0" y="0"/>
            <a:chExt cx="6902367" cy="9719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02367" cy="971924"/>
            </a:xfrm>
            <a:custGeom>
              <a:avLst/>
              <a:gdLst/>
              <a:ahLst/>
              <a:cxnLst/>
              <a:rect l="l" t="t" r="r" b="b"/>
              <a:pathLst>
                <a:path w="6902367" h="971924">
                  <a:moveTo>
                    <a:pt x="0" y="0"/>
                  </a:moveTo>
                  <a:lnTo>
                    <a:pt x="6902367" y="0"/>
                  </a:lnTo>
                  <a:lnTo>
                    <a:pt x="6902367" y="971924"/>
                  </a:lnTo>
                  <a:lnTo>
                    <a:pt x="0" y="971924"/>
                  </a:lnTo>
                  <a:close/>
                </a:path>
              </a:pathLst>
            </a:custGeom>
            <a:solidFill>
              <a:srgbClr val="F1EEE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902367" cy="1000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40535" y="1300991"/>
            <a:ext cx="9206929" cy="1556154"/>
            <a:chOff x="0" y="0"/>
            <a:chExt cx="12275906" cy="2074871"/>
          </a:xfrm>
        </p:grpSpPr>
        <p:sp>
          <p:nvSpPr>
            <p:cNvPr id="6" name="TextBox 6"/>
            <p:cNvSpPr txBox="1"/>
            <p:nvPr/>
          </p:nvSpPr>
          <p:spPr>
            <a:xfrm>
              <a:off x="0" y="0"/>
              <a:ext cx="12275906" cy="1219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00"/>
                </a:lnSpc>
              </a:pPr>
              <a:r>
                <a:rPr lang="en-US" sz="6000">
                  <a:solidFill>
                    <a:srgbClr val="000000"/>
                  </a:solidFill>
                  <a:latin typeface="Rosario Bold"/>
                </a:rPr>
                <a:t>Logeerzorg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396956"/>
              <a:ext cx="12275906" cy="678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5690570" y="2375470"/>
            <a:ext cx="6906861" cy="0"/>
          </a:xfrm>
          <a:prstGeom prst="line">
            <a:avLst/>
          </a:prstGeom>
          <a:ln w="38100" cap="rnd">
            <a:solidFill>
              <a:srgbClr val="F1EEE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962025" y="912071"/>
            <a:ext cx="1394849" cy="28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50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Open Sans Bold Bold"/>
              </a:rPr>
              <a:t>LOGO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26B01BF-75E2-18D5-4519-ECCB66C54171}"/>
              </a:ext>
            </a:extLst>
          </p:cNvPr>
          <p:cNvSpPr txBox="1"/>
          <p:nvPr/>
        </p:nvSpPr>
        <p:spPr>
          <a:xfrm>
            <a:off x="1485899" y="2834253"/>
            <a:ext cx="15316200" cy="2204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3053" lvl="1" algn="just">
              <a:lnSpc>
                <a:spcPts val="4175"/>
              </a:lnSpc>
            </a:pPr>
            <a:r>
              <a:rPr lang="nl-NL" sz="2899" b="1">
                <a:solidFill>
                  <a:srgbClr val="000000"/>
                </a:solidFill>
                <a:latin typeface="Montserrat"/>
              </a:rPr>
              <a:t>Logeerzorg: </a:t>
            </a:r>
            <a:r>
              <a:rPr lang="nl-NL" sz="2900" b="0" i="0">
                <a:solidFill>
                  <a:srgbClr val="040606"/>
                </a:solidFill>
                <a:effectLst/>
                <a:latin typeface="Montserrat" panose="00000500000000000000" pitchFamily="2" charset="0"/>
              </a:rPr>
              <a:t>Een vorm van respijtzorg is logeerzorg. Jouw</a:t>
            </a:r>
            <a:r>
              <a:rPr lang="nl-NL" sz="2900">
                <a:solidFill>
                  <a:srgbClr val="040606"/>
                </a:solidFill>
                <a:latin typeface="Montserrat" panose="00000500000000000000" pitchFamily="2" charset="0"/>
              </a:rPr>
              <a:t> naaste gaat tijdelijk naar een verblijf voor mensen die zorg en/of ondersteuning nodig hebben. Zodat jij kan opladen, op vakantie kan, een operatie kan ondergaan, etc.</a:t>
            </a:r>
          </a:p>
          <a:p>
            <a:pPr marL="313053" lvl="1" algn="just">
              <a:lnSpc>
                <a:spcPts val="4175"/>
              </a:lnSpc>
            </a:pPr>
            <a:r>
              <a:rPr lang="nl-NL" sz="2900">
                <a:solidFill>
                  <a:srgbClr val="040606"/>
                </a:solidFill>
                <a:latin typeface="Montserrat" panose="00000500000000000000" pitchFamily="2" charset="0"/>
              </a:rPr>
              <a:t>Planbare logeerzorg is in Twente beschikbaar!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CA7AD2C-FF74-BEB7-EF74-967B964A0CB6}"/>
              </a:ext>
            </a:extLst>
          </p:cNvPr>
          <p:cNvSpPr/>
          <p:nvPr/>
        </p:nvSpPr>
        <p:spPr>
          <a:xfrm>
            <a:off x="612631" y="8072816"/>
            <a:ext cx="1147369" cy="1719491"/>
          </a:xfrm>
          <a:custGeom>
            <a:avLst/>
            <a:gdLst/>
            <a:ahLst/>
            <a:cxnLst/>
            <a:rect l="l" t="t" r="r" b="b"/>
            <a:pathLst>
              <a:path w="1147369" h="1719491">
                <a:moveTo>
                  <a:pt x="0" y="0"/>
                </a:moveTo>
                <a:lnTo>
                  <a:pt x="1147370" y="0"/>
                </a:lnTo>
                <a:lnTo>
                  <a:pt x="1147370" y="1719491"/>
                </a:lnTo>
                <a:lnTo>
                  <a:pt x="0" y="17194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A8389F2-2200-139D-CB97-C8F17BC6702F}"/>
              </a:ext>
            </a:extLst>
          </p:cNvPr>
          <p:cNvSpPr txBox="1"/>
          <p:nvPr/>
        </p:nvSpPr>
        <p:spPr>
          <a:xfrm>
            <a:off x="2015454" y="8020045"/>
            <a:ext cx="10348944" cy="1245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58"/>
              </a:lnSpc>
            </a:pPr>
            <a:r>
              <a:rPr lang="en-US" sz="3512" dirty="0" err="1">
                <a:solidFill>
                  <a:srgbClr val="FFDE59"/>
                </a:solidFill>
                <a:latin typeface="Montserrat Bold"/>
              </a:rPr>
              <a:t>Etappe</a:t>
            </a:r>
            <a:r>
              <a:rPr lang="en-US" sz="3512" dirty="0">
                <a:solidFill>
                  <a:srgbClr val="FFDE59"/>
                </a:solidFill>
                <a:latin typeface="Montserrat Bold"/>
              </a:rPr>
              <a:t> 4</a:t>
            </a:r>
          </a:p>
          <a:p>
            <a:pPr algn="just">
              <a:lnSpc>
                <a:spcPts val="5058"/>
              </a:lnSpc>
            </a:pPr>
            <a:r>
              <a:rPr lang="en-US" sz="3512" dirty="0" err="1">
                <a:solidFill>
                  <a:srgbClr val="000000"/>
                </a:solidFill>
                <a:latin typeface="Montserrat Bold"/>
              </a:rPr>
              <a:t>Mogelijke</a:t>
            </a:r>
            <a:r>
              <a:rPr lang="en-US" sz="3512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512" dirty="0" err="1">
                <a:solidFill>
                  <a:srgbClr val="000000"/>
                </a:solidFill>
                <a:latin typeface="Montserrat Bold"/>
              </a:rPr>
              <a:t>ondersteuning</a:t>
            </a:r>
            <a:endParaRPr lang="en-US" sz="3512" dirty="0">
              <a:solidFill>
                <a:srgbClr val="000000"/>
              </a:solidFill>
              <a:latin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1860810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387452"/>
            <a:ext cx="18288000" cy="914400"/>
            <a:chOff x="0" y="0"/>
            <a:chExt cx="6902367" cy="9719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02367" cy="971924"/>
            </a:xfrm>
            <a:custGeom>
              <a:avLst/>
              <a:gdLst/>
              <a:ahLst/>
              <a:cxnLst/>
              <a:rect l="l" t="t" r="r" b="b"/>
              <a:pathLst>
                <a:path w="6902367" h="971924">
                  <a:moveTo>
                    <a:pt x="0" y="0"/>
                  </a:moveTo>
                  <a:lnTo>
                    <a:pt x="6902367" y="0"/>
                  </a:lnTo>
                  <a:lnTo>
                    <a:pt x="6902367" y="971924"/>
                  </a:lnTo>
                  <a:lnTo>
                    <a:pt x="0" y="971924"/>
                  </a:lnTo>
                  <a:close/>
                </a:path>
              </a:pathLst>
            </a:custGeom>
            <a:solidFill>
              <a:srgbClr val="F1EEE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902367" cy="1000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40535" y="1300991"/>
            <a:ext cx="9206929" cy="1556353"/>
            <a:chOff x="0" y="0"/>
            <a:chExt cx="12275906" cy="2075136"/>
          </a:xfrm>
        </p:grpSpPr>
        <p:sp>
          <p:nvSpPr>
            <p:cNvPr id="6" name="TextBox 6"/>
            <p:cNvSpPr txBox="1"/>
            <p:nvPr/>
          </p:nvSpPr>
          <p:spPr>
            <a:xfrm>
              <a:off x="0" y="0"/>
              <a:ext cx="12275906" cy="12311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00"/>
                </a:lnSpc>
              </a:pPr>
              <a:r>
                <a:rPr lang="en-US" sz="6000" err="1">
                  <a:solidFill>
                    <a:srgbClr val="000000"/>
                  </a:solidFill>
                  <a:latin typeface="Rosario Bold"/>
                </a:rPr>
                <a:t>Welzijn</a:t>
              </a:r>
              <a:endParaRPr lang="en-US" sz="6000">
                <a:solidFill>
                  <a:srgbClr val="000000"/>
                </a:solidFill>
                <a:latin typeface="Rosario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396956"/>
              <a:ext cx="12275906" cy="678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5690570" y="2375470"/>
            <a:ext cx="6906861" cy="0"/>
          </a:xfrm>
          <a:prstGeom prst="line">
            <a:avLst/>
          </a:prstGeom>
          <a:ln w="38100" cap="rnd">
            <a:solidFill>
              <a:srgbClr val="F1EEE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962025" y="912071"/>
            <a:ext cx="1394849" cy="28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50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Open Sans Bold Bold"/>
              </a:rPr>
              <a:t>LOGO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26B01BF-75E2-18D5-4519-ECCB66C54171}"/>
              </a:ext>
            </a:extLst>
          </p:cNvPr>
          <p:cNvSpPr txBox="1"/>
          <p:nvPr/>
        </p:nvSpPr>
        <p:spPr>
          <a:xfrm>
            <a:off x="6019800" y="2812958"/>
            <a:ext cx="10401299" cy="4897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3053" lvl="1" algn="just">
              <a:lnSpc>
                <a:spcPts val="4175"/>
              </a:lnSpc>
            </a:pPr>
            <a:r>
              <a:rPr lang="nl-NL" sz="2899">
                <a:solidFill>
                  <a:srgbClr val="000000"/>
                </a:solidFill>
                <a:latin typeface="Montserrat"/>
              </a:rPr>
              <a:t>Welzijnspartijen bieden ondersteuning rondom mantelzorgmogelijkheden. </a:t>
            </a:r>
          </a:p>
          <a:p>
            <a:pPr marL="313053" lvl="1" algn="just">
              <a:lnSpc>
                <a:spcPts val="4175"/>
              </a:lnSpc>
            </a:pPr>
            <a:endParaRPr lang="nl-NL" sz="2899" b="1">
              <a:solidFill>
                <a:srgbClr val="000000"/>
              </a:solidFill>
              <a:latin typeface="Montserrat"/>
            </a:endParaRPr>
          </a:p>
          <a:p>
            <a:pPr marL="313053" lvl="1" algn="just">
              <a:lnSpc>
                <a:spcPts val="4175"/>
              </a:lnSpc>
            </a:pPr>
            <a:r>
              <a:rPr lang="nl-NL" sz="2899" b="1">
                <a:solidFill>
                  <a:srgbClr val="000000"/>
                </a:solidFill>
                <a:latin typeface="Montserrat"/>
              </a:rPr>
              <a:t>Denk hierbij aan:</a:t>
            </a:r>
          </a:p>
          <a:p>
            <a:pPr marL="770253" lvl="1" indent="-457200" algn="just">
              <a:lnSpc>
                <a:spcPts val="4175"/>
              </a:lnSpc>
              <a:buFont typeface="Arial" panose="020B0604020202020204" pitchFamily="34" charset="0"/>
              <a:buChar char="•"/>
            </a:pPr>
            <a:r>
              <a:rPr lang="nl-NL" sz="2899">
                <a:solidFill>
                  <a:srgbClr val="000000"/>
                </a:solidFill>
                <a:latin typeface="Montserrat"/>
              </a:rPr>
              <a:t>Individuele ondersteuning</a:t>
            </a:r>
          </a:p>
          <a:p>
            <a:pPr marL="770253" lvl="1" indent="-457200" algn="just">
              <a:lnSpc>
                <a:spcPts val="4175"/>
              </a:lnSpc>
              <a:buFont typeface="Arial" panose="020B0604020202020204" pitchFamily="34" charset="0"/>
              <a:buChar char="•"/>
            </a:pPr>
            <a:r>
              <a:rPr lang="nl-NL" sz="2899">
                <a:solidFill>
                  <a:srgbClr val="000000"/>
                </a:solidFill>
                <a:latin typeface="Montserrat"/>
              </a:rPr>
              <a:t>Contact met andere mantelzorgers</a:t>
            </a:r>
          </a:p>
          <a:p>
            <a:pPr marL="770253" lvl="1" indent="-457200" algn="just">
              <a:lnSpc>
                <a:spcPts val="4175"/>
              </a:lnSpc>
              <a:buFont typeface="Arial" panose="020B0604020202020204" pitchFamily="34" charset="0"/>
              <a:buChar char="•"/>
            </a:pPr>
            <a:r>
              <a:rPr lang="nl-NL" sz="2899">
                <a:solidFill>
                  <a:srgbClr val="000000"/>
                </a:solidFill>
                <a:latin typeface="Montserrat"/>
              </a:rPr>
              <a:t>Ontspannende activiteiten</a:t>
            </a:r>
          </a:p>
          <a:p>
            <a:pPr marL="770253" lvl="1" indent="-457200" algn="just">
              <a:lnSpc>
                <a:spcPts val="4175"/>
              </a:lnSpc>
              <a:buFont typeface="Arial" panose="020B0604020202020204" pitchFamily="34" charset="0"/>
              <a:buChar char="•"/>
            </a:pPr>
            <a:endParaRPr lang="nl-NL" sz="2899">
              <a:solidFill>
                <a:srgbClr val="000000"/>
              </a:solidFill>
              <a:latin typeface="Montserrat"/>
            </a:endParaRPr>
          </a:p>
          <a:p>
            <a:pPr marL="313053" lvl="1" algn="just">
              <a:lnSpc>
                <a:spcPts val="4175"/>
              </a:lnSpc>
            </a:pPr>
            <a:r>
              <a:rPr lang="nl-NL" sz="2899">
                <a:solidFill>
                  <a:srgbClr val="FF0000"/>
                </a:solidFill>
                <a:latin typeface="Montserrat"/>
              </a:rPr>
              <a:t>Voeg hier eigen lokale initiatieven toe</a:t>
            </a:r>
            <a:endParaRPr lang="nl-NL" sz="2900">
              <a:solidFill>
                <a:srgbClr val="FF0000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Afbeelding 10" descr="Afbeelding met kleding, tekenfilm, staan, joint&#10;&#10;Automatisch gegenereerde beschrijving">
            <a:extLst>
              <a:ext uri="{FF2B5EF4-FFF2-40B4-BE49-F238E27FC236}">
                <a16:creationId xmlns:a16="http://schemas.microsoft.com/office/drawing/2014/main" id="{453B999E-2988-3B30-95CA-EA5D34BE3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80452" y="1762656"/>
            <a:ext cx="11277600" cy="8313504"/>
          </a:xfrm>
          <a:prstGeom prst="rect">
            <a:avLst/>
          </a:prstGeom>
        </p:spPr>
      </p:pic>
      <p:sp>
        <p:nvSpPr>
          <p:cNvPr id="9" name="Freeform 9">
            <a:extLst>
              <a:ext uri="{FF2B5EF4-FFF2-40B4-BE49-F238E27FC236}">
                <a16:creationId xmlns:a16="http://schemas.microsoft.com/office/drawing/2014/main" id="{8CE09043-54A3-13D6-96EF-E6199CDDDCAF}"/>
              </a:ext>
            </a:extLst>
          </p:cNvPr>
          <p:cNvSpPr/>
          <p:nvPr/>
        </p:nvSpPr>
        <p:spPr>
          <a:xfrm>
            <a:off x="612631" y="8072816"/>
            <a:ext cx="1147369" cy="1719491"/>
          </a:xfrm>
          <a:custGeom>
            <a:avLst/>
            <a:gdLst/>
            <a:ahLst/>
            <a:cxnLst/>
            <a:rect l="l" t="t" r="r" b="b"/>
            <a:pathLst>
              <a:path w="1147369" h="1719491">
                <a:moveTo>
                  <a:pt x="0" y="0"/>
                </a:moveTo>
                <a:lnTo>
                  <a:pt x="1147370" y="0"/>
                </a:lnTo>
                <a:lnTo>
                  <a:pt x="1147370" y="1719491"/>
                </a:lnTo>
                <a:lnTo>
                  <a:pt x="0" y="17194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6110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387452"/>
            <a:ext cx="18288000" cy="914400"/>
            <a:chOff x="0" y="0"/>
            <a:chExt cx="6902367" cy="9719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02367" cy="971924"/>
            </a:xfrm>
            <a:custGeom>
              <a:avLst/>
              <a:gdLst/>
              <a:ahLst/>
              <a:cxnLst/>
              <a:rect l="l" t="t" r="r" b="b"/>
              <a:pathLst>
                <a:path w="6902367" h="971924">
                  <a:moveTo>
                    <a:pt x="0" y="0"/>
                  </a:moveTo>
                  <a:lnTo>
                    <a:pt x="6902367" y="0"/>
                  </a:lnTo>
                  <a:lnTo>
                    <a:pt x="6902367" y="971924"/>
                  </a:lnTo>
                  <a:lnTo>
                    <a:pt x="0" y="971924"/>
                  </a:lnTo>
                  <a:close/>
                </a:path>
              </a:pathLst>
            </a:custGeom>
            <a:solidFill>
              <a:srgbClr val="F1EEE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902367" cy="1000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276600" y="1300991"/>
            <a:ext cx="12344399" cy="1556353"/>
            <a:chOff x="-1685246" y="0"/>
            <a:chExt cx="16459200" cy="2075136"/>
          </a:xfrm>
        </p:grpSpPr>
        <p:sp>
          <p:nvSpPr>
            <p:cNvPr id="6" name="TextBox 6"/>
            <p:cNvSpPr txBox="1"/>
            <p:nvPr/>
          </p:nvSpPr>
          <p:spPr>
            <a:xfrm>
              <a:off x="-1685246" y="0"/>
              <a:ext cx="16459200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200"/>
                </a:lnSpc>
              </a:pPr>
              <a:r>
                <a:rPr lang="en-US" sz="6000" err="1">
                  <a:solidFill>
                    <a:srgbClr val="000000"/>
                  </a:solidFill>
                  <a:latin typeface="Rosario Bold"/>
                </a:rPr>
                <a:t>Onafhankelijke</a:t>
              </a:r>
              <a:r>
                <a:rPr lang="en-US" sz="6000">
                  <a:solidFill>
                    <a:srgbClr val="000000"/>
                  </a:solidFill>
                  <a:latin typeface="Rosario Bold"/>
                </a:rPr>
                <a:t> </a:t>
              </a:r>
              <a:r>
                <a:rPr lang="en-US" sz="6000" err="1">
                  <a:solidFill>
                    <a:srgbClr val="000000"/>
                  </a:solidFill>
                  <a:latin typeface="Rosario Bold"/>
                </a:rPr>
                <a:t>cliëntondersteuning</a:t>
              </a:r>
              <a:endParaRPr lang="en-US" sz="6000">
                <a:solidFill>
                  <a:srgbClr val="000000"/>
                </a:solidFill>
                <a:latin typeface="Rosario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396956"/>
              <a:ext cx="12275906" cy="678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5690570" y="2375470"/>
            <a:ext cx="6906861" cy="0"/>
          </a:xfrm>
          <a:prstGeom prst="line">
            <a:avLst/>
          </a:prstGeom>
          <a:ln w="38100" cap="rnd">
            <a:solidFill>
              <a:srgbClr val="F1EEE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962025" y="912071"/>
            <a:ext cx="1394849" cy="28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50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Open Sans Bold Bold"/>
              </a:rPr>
              <a:t>LOGO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26B01BF-75E2-18D5-4519-ECCB66C54171}"/>
              </a:ext>
            </a:extLst>
          </p:cNvPr>
          <p:cNvSpPr txBox="1"/>
          <p:nvPr/>
        </p:nvSpPr>
        <p:spPr>
          <a:xfrm>
            <a:off x="1485899" y="2834253"/>
            <a:ext cx="15316200" cy="3819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3053" lvl="1" algn="just">
              <a:lnSpc>
                <a:spcPts val="4175"/>
              </a:lnSpc>
            </a:pPr>
            <a:r>
              <a:rPr lang="nl-NL" sz="2900">
                <a:solidFill>
                  <a:srgbClr val="040606"/>
                </a:solidFill>
                <a:latin typeface="Montserrat" panose="00000500000000000000" pitchFamily="2" charset="0"/>
              </a:rPr>
              <a:t>Een cliëntondersteuner kan ondersteunen op het gebied van zorg, jeugdhulp, opvoeding, onderwijs, wonen, financiën en werk. </a:t>
            </a:r>
          </a:p>
          <a:p>
            <a:pPr marL="313053" lvl="1" algn="just">
              <a:lnSpc>
                <a:spcPts val="4175"/>
              </a:lnSpc>
            </a:pPr>
            <a:endParaRPr lang="nl-NL" sz="2900">
              <a:solidFill>
                <a:srgbClr val="040606"/>
              </a:solidFill>
              <a:latin typeface="Montserrat" panose="00000500000000000000" pitchFamily="2" charset="0"/>
            </a:endParaRPr>
          </a:p>
          <a:p>
            <a:pPr marL="313053" lvl="1" algn="just">
              <a:lnSpc>
                <a:spcPts val="4175"/>
              </a:lnSpc>
            </a:pPr>
            <a:r>
              <a:rPr lang="nl-NL" sz="2900">
                <a:solidFill>
                  <a:srgbClr val="040606"/>
                </a:solidFill>
                <a:latin typeface="Montserrat" panose="00000500000000000000" pitchFamily="2" charset="0"/>
              </a:rPr>
              <a:t>Bijvoorbeeld door:</a:t>
            </a:r>
          </a:p>
          <a:p>
            <a:pPr marL="770253" lvl="1" indent="-457200" algn="just">
              <a:lnSpc>
                <a:spcPts val="4175"/>
              </a:lnSpc>
              <a:buFont typeface="Arial" panose="020B0604020202020204" pitchFamily="34" charset="0"/>
              <a:buChar char="•"/>
            </a:pPr>
            <a:r>
              <a:rPr lang="nl-NL" sz="2900">
                <a:solidFill>
                  <a:srgbClr val="040606"/>
                </a:solidFill>
                <a:latin typeface="Montserrat" panose="00000500000000000000" pitchFamily="2" charset="0"/>
              </a:rPr>
              <a:t>Het verhelderen van jouw vraag</a:t>
            </a:r>
          </a:p>
          <a:p>
            <a:pPr marL="770253" lvl="1" indent="-457200" algn="just">
              <a:lnSpc>
                <a:spcPts val="4175"/>
              </a:lnSpc>
              <a:buFont typeface="Arial" panose="020B0604020202020204" pitchFamily="34" charset="0"/>
              <a:buChar char="•"/>
            </a:pPr>
            <a:r>
              <a:rPr lang="nl-NL" sz="2900">
                <a:solidFill>
                  <a:srgbClr val="040606"/>
                </a:solidFill>
                <a:latin typeface="Montserrat" panose="00000500000000000000" pitchFamily="2" charset="0"/>
              </a:rPr>
              <a:t>Verkrijgen van toegang tot hulp </a:t>
            </a:r>
          </a:p>
          <a:p>
            <a:pPr marL="770253" lvl="1" indent="-457200" algn="just">
              <a:lnSpc>
                <a:spcPts val="4175"/>
              </a:lnSpc>
              <a:buFont typeface="Arial" panose="020B0604020202020204" pitchFamily="34" charset="0"/>
              <a:buChar char="•"/>
            </a:pPr>
            <a:r>
              <a:rPr lang="nl-NL" sz="2900">
                <a:solidFill>
                  <a:srgbClr val="040606"/>
                </a:solidFill>
                <a:latin typeface="Montserrat" panose="00000500000000000000" pitchFamily="2" charset="0"/>
              </a:rPr>
              <a:t>Andere invulling van zorg wenst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C451763-D974-2F4D-1C15-4F3E5B7B4E82}"/>
              </a:ext>
            </a:extLst>
          </p:cNvPr>
          <p:cNvSpPr/>
          <p:nvPr/>
        </p:nvSpPr>
        <p:spPr>
          <a:xfrm>
            <a:off x="612631" y="8072816"/>
            <a:ext cx="1147369" cy="1719491"/>
          </a:xfrm>
          <a:custGeom>
            <a:avLst/>
            <a:gdLst/>
            <a:ahLst/>
            <a:cxnLst/>
            <a:rect l="l" t="t" r="r" b="b"/>
            <a:pathLst>
              <a:path w="1147369" h="1719491">
                <a:moveTo>
                  <a:pt x="0" y="0"/>
                </a:moveTo>
                <a:lnTo>
                  <a:pt x="1147370" y="0"/>
                </a:lnTo>
                <a:lnTo>
                  <a:pt x="1147370" y="1719491"/>
                </a:lnTo>
                <a:lnTo>
                  <a:pt x="0" y="17194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E5BAF76E-1FC5-8E89-F50F-899B3DF33A61}"/>
              </a:ext>
            </a:extLst>
          </p:cNvPr>
          <p:cNvSpPr txBox="1"/>
          <p:nvPr/>
        </p:nvSpPr>
        <p:spPr>
          <a:xfrm>
            <a:off x="2015454" y="8020045"/>
            <a:ext cx="10348944" cy="1245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58"/>
              </a:lnSpc>
            </a:pPr>
            <a:r>
              <a:rPr lang="en-US" sz="3512" dirty="0" err="1">
                <a:solidFill>
                  <a:srgbClr val="FFDE59"/>
                </a:solidFill>
                <a:latin typeface="Montserrat Bold"/>
              </a:rPr>
              <a:t>Etappe</a:t>
            </a:r>
            <a:r>
              <a:rPr lang="en-US" sz="3512" dirty="0">
                <a:solidFill>
                  <a:srgbClr val="FFDE59"/>
                </a:solidFill>
                <a:latin typeface="Montserrat Bold"/>
              </a:rPr>
              <a:t> 4</a:t>
            </a:r>
          </a:p>
          <a:p>
            <a:pPr algn="just">
              <a:lnSpc>
                <a:spcPts val="5058"/>
              </a:lnSpc>
            </a:pPr>
            <a:r>
              <a:rPr lang="en-US" sz="3512" dirty="0" err="1">
                <a:solidFill>
                  <a:srgbClr val="000000"/>
                </a:solidFill>
                <a:latin typeface="Montserrat Bold"/>
              </a:rPr>
              <a:t>Mogelijke</a:t>
            </a:r>
            <a:r>
              <a:rPr lang="en-US" sz="3512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512" dirty="0" err="1">
                <a:solidFill>
                  <a:srgbClr val="000000"/>
                </a:solidFill>
                <a:latin typeface="Montserrat Bold"/>
              </a:rPr>
              <a:t>ondersteuning</a:t>
            </a:r>
            <a:endParaRPr lang="en-US" sz="3512" dirty="0">
              <a:solidFill>
                <a:srgbClr val="000000"/>
              </a:solidFill>
              <a:latin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2401296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tekening, schets, Menselijk gezicht, kunst&#10;&#10;Automatisch gegenereerde beschrijving">
            <a:extLst>
              <a:ext uri="{FF2B5EF4-FFF2-40B4-BE49-F238E27FC236}">
                <a16:creationId xmlns:a16="http://schemas.microsoft.com/office/drawing/2014/main" id="{235F5896-18B1-46E5-726C-76C4602DA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898" y="4100002"/>
            <a:ext cx="7696200" cy="665931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9387452"/>
            <a:ext cx="18288000" cy="914400"/>
            <a:chOff x="0" y="0"/>
            <a:chExt cx="6902367" cy="9719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02367" cy="971924"/>
            </a:xfrm>
            <a:custGeom>
              <a:avLst/>
              <a:gdLst/>
              <a:ahLst/>
              <a:cxnLst/>
              <a:rect l="l" t="t" r="r" b="b"/>
              <a:pathLst>
                <a:path w="6902367" h="971924">
                  <a:moveTo>
                    <a:pt x="0" y="0"/>
                  </a:moveTo>
                  <a:lnTo>
                    <a:pt x="6902367" y="0"/>
                  </a:lnTo>
                  <a:lnTo>
                    <a:pt x="6902367" y="971924"/>
                  </a:lnTo>
                  <a:lnTo>
                    <a:pt x="0" y="971924"/>
                  </a:lnTo>
                  <a:close/>
                </a:path>
              </a:pathLst>
            </a:custGeom>
            <a:solidFill>
              <a:srgbClr val="F1EEE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902367" cy="1000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276600" y="1300991"/>
            <a:ext cx="12344399" cy="1556353"/>
            <a:chOff x="-1685246" y="0"/>
            <a:chExt cx="16459200" cy="2075136"/>
          </a:xfrm>
        </p:grpSpPr>
        <p:sp>
          <p:nvSpPr>
            <p:cNvPr id="6" name="TextBox 6"/>
            <p:cNvSpPr txBox="1"/>
            <p:nvPr/>
          </p:nvSpPr>
          <p:spPr>
            <a:xfrm>
              <a:off x="-1685246" y="0"/>
              <a:ext cx="16459200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200"/>
                </a:lnSpc>
              </a:pPr>
              <a:r>
                <a:rPr lang="en-US" sz="6000" err="1">
                  <a:solidFill>
                    <a:srgbClr val="000000"/>
                  </a:solidFill>
                  <a:latin typeface="Rosario Bold"/>
                </a:rPr>
                <a:t>Aanvullende</a:t>
              </a:r>
              <a:r>
                <a:rPr lang="en-US" sz="6000">
                  <a:solidFill>
                    <a:srgbClr val="000000"/>
                  </a:solidFill>
                  <a:latin typeface="Rosario Bold"/>
                </a:rPr>
                <a:t> </a:t>
              </a:r>
              <a:r>
                <a:rPr lang="en-US" sz="6000" err="1">
                  <a:solidFill>
                    <a:srgbClr val="000000"/>
                  </a:solidFill>
                  <a:latin typeface="Rosario Bold"/>
                </a:rPr>
                <a:t>ondersteuning</a:t>
              </a:r>
              <a:endParaRPr lang="en-US" sz="6000">
                <a:solidFill>
                  <a:srgbClr val="000000"/>
                </a:solidFill>
                <a:latin typeface="Rosario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396956"/>
              <a:ext cx="12275906" cy="678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5690570" y="2375470"/>
            <a:ext cx="6906861" cy="0"/>
          </a:xfrm>
          <a:prstGeom prst="line">
            <a:avLst/>
          </a:prstGeom>
          <a:ln w="38100" cap="rnd">
            <a:solidFill>
              <a:srgbClr val="F1EEE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962025" y="912071"/>
            <a:ext cx="1394849" cy="28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50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Open Sans Bold Bold"/>
              </a:rPr>
              <a:t>LOGO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26B01BF-75E2-18D5-4519-ECCB66C54171}"/>
              </a:ext>
            </a:extLst>
          </p:cNvPr>
          <p:cNvSpPr txBox="1"/>
          <p:nvPr/>
        </p:nvSpPr>
        <p:spPr>
          <a:xfrm>
            <a:off x="1485899" y="2834253"/>
            <a:ext cx="15316200" cy="4358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3053" lvl="1" algn="just">
              <a:lnSpc>
                <a:spcPts val="4175"/>
              </a:lnSpc>
            </a:pPr>
            <a:r>
              <a:rPr lang="nl-NL" sz="2900">
                <a:solidFill>
                  <a:srgbClr val="040606"/>
                </a:solidFill>
                <a:latin typeface="Montserrat" panose="00000500000000000000" pitchFamily="2" charset="0"/>
              </a:rPr>
              <a:t>Er zijn verschillende mogelijkheden tot aanvullende ondersteuning in Twente:</a:t>
            </a:r>
          </a:p>
          <a:p>
            <a:pPr marL="770253" lvl="1" indent="-457200" algn="just">
              <a:lnSpc>
                <a:spcPts val="4175"/>
              </a:lnSpc>
              <a:buFont typeface="Arial" panose="020B0604020202020204" pitchFamily="34" charset="0"/>
              <a:buChar char="•"/>
            </a:pPr>
            <a:r>
              <a:rPr lang="nl-NL" sz="2900">
                <a:solidFill>
                  <a:srgbClr val="040606"/>
                </a:solidFill>
                <a:latin typeface="Montserrat" panose="00000500000000000000" pitchFamily="2" charset="0"/>
              </a:rPr>
              <a:t>Handen in Huis</a:t>
            </a:r>
          </a:p>
          <a:p>
            <a:pPr marL="770253" lvl="1" indent="-457200" algn="just">
              <a:lnSpc>
                <a:spcPts val="4175"/>
              </a:lnSpc>
              <a:buFont typeface="Arial" panose="020B0604020202020204" pitchFamily="34" charset="0"/>
              <a:buChar char="•"/>
            </a:pPr>
            <a:r>
              <a:rPr lang="nl-NL" sz="2900">
                <a:solidFill>
                  <a:srgbClr val="040606"/>
                </a:solidFill>
                <a:latin typeface="Montserrat" panose="00000500000000000000" pitchFamily="2" charset="0"/>
              </a:rPr>
              <a:t>Home </a:t>
            </a:r>
            <a:r>
              <a:rPr lang="nl-NL" sz="2900" err="1">
                <a:solidFill>
                  <a:srgbClr val="040606"/>
                </a:solidFill>
                <a:latin typeface="Montserrat" panose="00000500000000000000" pitchFamily="2" charset="0"/>
              </a:rPr>
              <a:t>Instead</a:t>
            </a:r>
            <a:endParaRPr lang="nl-NL" sz="2900">
              <a:solidFill>
                <a:srgbClr val="040606"/>
              </a:solidFill>
              <a:latin typeface="Montserrat" panose="00000500000000000000" pitchFamily="2" charset="0"/>
            </a:endParaRPr>
          </a:p>
          <a:p>
            <a:pPr marL="770253" lvl="1" indent="-457200" algn="just">
              <a:lnSpc>
                <a:spcPts val="4175"/>
              </a:lnSpc>
              <a:buFont typeface="Arial" panose="020B0604020202020204" pitchFamily="34" charset="0"/>
              <a:buChar char="•"/>
            </a:pPr>
            <a:r>
              <a:rPr lang="nl-NL" sz="2900">
                <a:solidFill>
                  <a:srgbClr val="040606"/>
                </a:solidFill>
                <a:latin typeface="Montserrat" panose="00000500000000000000" pitchFamily="2" charset="0"/>
              </a:rPr>
              <a:t>Buuf</a:t>
            </a:r>
          </a:p>
          <a:p>
            <a:pPr marL="770253" lvl="1" indent="-457200" algn="just">
              <a:lnSpc>
                <a:spcPts val="4175"/>
              </a:lnSpc>
              <a:buFont typeface="Arial" panose="020B0604020202020204" pitchFamily="34" charset="0"/>
              <a:buChar char="•"/>
            </a:pPr>
            <a:r>
              <a:rPr lang="nl-NL" sz="2900">
                <a:solidFill>
                  <a:srgbClr val="040606"/>
                </a:solidFill>
                <a:latin typeface="Montserrat" panose="00000500000000000000" pitchFamily="2" charset="0"/>
              </a:rPr>
              <a:t>Seniorservice</a:t>
            </a:r>
          </a:p>
          <a:p>
            <a:pPr marL="770253" lvl="1" indent="-457200" algn="just">
              <a:lnSpc>
                <a:spcPts val="4175"/>
              </a:lnSpc>
              <a:buFont typeface="Arial" panose="020B0604020202020204" pitchFamily="34" charset="0"/>
              <a:buChar char="•"/>
            </a:pPr>
            <a:r>
              <a:rPr lang="nl-NL" sz="2900">
                <a:solidFill>
                  <a:srgbClr val="040606"/>
                </a:solidFill>
                <a:latin typeface="Montserrat" panose="00000500000000000000" pitchFamily="2" charset="0"/>
              </a:rPr>
              <a:t>Saar aan Huis</a:t>
            </a:r>
          </a:p>
          <a:p>
            <a:pPr marL="770253" lvl="1" indent="-457200" algn="just">
              <a:lnSpc>
                <a:spcPts val="4175"/>
              </a:lnSpc>
              <a:buFont typeface="Arial" panose="020B0604020202020204" pitchFamily="34" charset="0"/>
              <a:buChar char="•"/>
            </a:pPr>
            <a:r>
              <a:rPr lang="nl-NL" sz="2900" err="1">
                <a:solidFill>
                  <a:srgbClr val="040606"/>
                </a:solidFill>
                <a:latin typeface="Montserrat" panose="00000500000000000000" pitchFamily="2" charset="0"/>
              </a:rPr>
              <a:t>Zorgmies</a:t>
            </a:r>
            <a:endParaRPr lang="nl-NL" sz="2900">
              <a:solidFill>
                <a:srgbClr val="040606"/>
              </a:solidFill>
              <a:latin typeface="Montserrat" panose="00000500000000000000" pitchFamily="2" charset="0"/>
            </a:endParaRPr>
          </a:p>
          <a:p>
            <a:pPr marL="770253" lvl="1" indent="-457200" algn="just">
              <a:lnSpc>
                <a:spcPts val="4175"/>
              </a:lnSpc>
              <a:buFont typeface="Arial" panose="020B0604020202020204" pitchFamily="34" charset="0"/>
              <a:buChar char="•"/>
            </a:pPr>
            <a:r>
              <a:rPr lang="nl-NL" sz="2900">
                <a:solidFill>
                  <a:srgbClr val="040606"/>
                </a:solidFill>
                <a:latin typeface="Montserrat" panose="00000500000000000000" pitchFamily="2" charset="0"/>
              </a:rPr>
              <a:t>Mantelzorgelijk</a:t>
            </a: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27D464E9-96E3-FF12-A729-DBC15A7A7BA6}"/>
              </a:ext>
            </a:extLst>
          </p:cNvPr>
          <p:cNvSpPr/>
          <p:nvPr/>
        </p:nvSpPr>
        <p:spPr>
          <a:xfrm>
            <a:off x="612631" y="8072816"/>
            <a:ext cx="1147369" cy="1719491"/>
          </a:xfrm>
          <a:custGeom>
            <a:avLst/>
            <a:gdLst/>
            <a:ahLst/>
            <a:cxnLst/>
            <a:rect l="l" t="t" r="r" b="b"/>
            <a:pathLst>
              <a:path w="1147369" h="1719491">
                <a:moveTo>
                  <a:pt x="0" y="0"/>
                </a:moveTo>
                <a:lnTo>
                  <a:pt x="1147370" y="0"/>
                </a:lnTo>
                <a:lnTo>
                  <a:pt x="1147370" y="1719491"/>
                </a:lnTo>
                <a:lnTo>
                  <a:pt x="0" y="17194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5090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4A4694-920D-D8FB-3EB7-5ECC3D73CC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E2A6F01-D1A6-0F08-C935-81AE8CCFD8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6F19755-5AC8-7630-3CE8-B25852AFA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6383000" cy="1059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241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person, tekening, clipart, Menselijk gezicht&#10;&#10;Automatisch gegenereerde beschrijving">
            <a:extLst>
              <a:ext uri="{FF2B5EF4-FFF2-40B4-BE49-F238E27FC236}">
                <a16:creationId xmlns:a16="http://schemas.microsoft.com/office/drawing/2014/main" id="{6F766B26-98AE-2F20-75BD-A0067E6B9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3961691"/>
            <a:ext cx="6441681" cy="6164376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9387452"/>
            <a:ext cx="18288000" cy="914400"/>
            <a:chOff x="0" y="0"/>
            <a:chExt cx="6902367" cy="9719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02367" cy="971924"/>
            </a:xfrm>
            <a:custGeom>
              <a:avLst/>
              <a:gdLst/>
              <a:ahLst/>
              <a:cxnLst/>
              <a:rect l="l" t="t" r="r" b="b"/>
              <a:pathLst>
                <a:path w="6902367" h="971924">
                  <a:moveTo>
                    <a:pt x="0" y="0"/>
                  </a:moveTo>
                  <a:lnTo>
                    <a:pt x="6902367" y="0"/>
                  </a:lnTo>
                  <a:lnTo>
                    <a:pt x="6902367" y="971924"/>
                  </a:lnTo>
                  <a:lnTo>
                    <a:pt x="0" y="971924"/>
                  </a:lnTo>
                  <a:close/>
                </a:path>
              </a:pathLst>
            </a:custGeom>
            <a:solidFill>
              <a:srgbClr val="F1EEE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902367" cy="1000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276600" y="1300991"/>
            <a:ext cx="12344399" cy="1556353"/>
            <a:chOff x="-1685246" y="0"/>
            <a:chExt cx="16459200" cy="2075136"/>
          </a:xfrm>
        </p:grpSpPr>
        <p:sp>
          <p:nvSpPr>
            <p:cNvPr id="6" name="TextBox 6"/>
            <p:cNvSpPr txBox="1"/>
            <p:nvPr/>
          </p:nvSpPr>
          <p:spPr>
            <a:xfrm>
              <a:off x="-1685246" y="0"/>
              <a:ext cx="16459200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200"/>
                </a:lnSpc>
              </a:pPr>
              <a:r>
                <a:rPr lang="en-US" sz="6000" err="1">
                  <a:solidFill>
                    <a:srgbClr val="000000"/>
                  </a:solidFill>
                  <a:latin typeface="Rosario Bold"/>
                </a:rPr>
                <a:t>Jouw</a:t>
              </a:r>
              <a:r>
                <a:rPr lang="en-US" sz="6000">
                  <a:solidFill>
                    <a:srgbClr val="000000"/>
                  </a:solidFill>
                  <a:latin typeface="Rosario Bold"/>
                </a:rPr>
                <a:t> </a:t>
              </a:r>
              <a:r>
                <a:rPr lang="en-US" sz="6000" err="1">
                  <a:solidFill>
                    <a:srgbClr val="000000"/>
                  </a:solidFill>
                  <a:latin typeface="Rosario Bold"/>
                </a:rPr>
                <a:t>verzekeringspolis</a:t>
              </a:r>
              <a:endParaRPr lang="en-US" sz="6000">
                <a:solidFill>
                  <a:srgbClr val="000000"/>
                </a:solidFill>
                <a:latin typeface="Rosario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396956"/>
              <a:ext cx="12275906" cy="678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5690570" y="2375470"/>
            <a:ext cx="6906861" cy="0"/>
          </a:xfrm>
          <a:prstGeom prst="line">
            <a:avLst/>
          </a:prstGeom>
          <a:ln w="38100" cap="rnd">
            <a:solidFill>
              <a:srgbClr val="F1EEE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962025" y="912071"/>
            <a:ext cx="1394849" cy="28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50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Open Sans Bold Bold"/>
              </a:rPr>
              <a:t>LOGO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26B01BF-75E2-18D5-4519-ECCB66C54171}"/>
              </a:ext>
            </a:extLst>
          </p:cNvPr>
          <p:cNvSpPr txBox="1"/>
          <p:nvPr/>
        </p:nvSpPr>
        <p:spPr>
          <a:xfrm>
            <a:off x="1485898" y="2779289"/>
            <a:ext cx="15316200" cy="2742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3053" lvl="1" algn="just">
              <a:lnSpc>
                <a:spcPts val="4175"/>
              </a:lnSpc>
            </a:pPr>
            <a:r>
              <a:rPr lang="nl-NL" sz="2899">
                <a:solidFill>
                  <a:srgbClr val="000000"/>
                </a:solidFill>
                <a:latin typeface="Montserrat"/>
              </a:rPr>
              <a:t>Wanneer je aanvullend verzekerd bent, kan het zijn dan er meer vergoedt wordt dan je denkt. Kijk op mantelzorg NL, naar de vergoedingen per zorgverzekeraar voor dit jaar.</a:t>
            </a:r>
          </a:p>
          <a:p>
            <a:pPr marL="313053" lvl="1" algn="just">
              <a:lnSpc>
                <a:spcPts val="4175"/>
              </a:lnSpc>
            </a:pPr>
            <a:endParaRPr lang="nl-NL" sz="2899">
              <a:solidFill>
                <a:srgbClr val="000000"/>
              </a:solidFill>
              <a:latin typeface="Montserrat"/>
            </a:endParaRPr>
          </a:p>
          <a:p>
            <a:pPr marL="313053" lvl="1" algn="just">
              <a:lnSpc>
                <a:spcPts val="4175"/>
              </a:lnSpc>
            </a:pPr>
            <a:endParaRPr lang="nl-NL" sz="2900">
              <a:solidFill>
                <a:srgbClr val="040606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021FB398-3B51-CF3D-72DB-C263DB063648}"/>
              </a:ext>
            </a:extLst>
          </p:cNvPr>
          <p:cNvSpPr/>
          <p:nvPr/>
        </p:nvSpPr>
        <p:spPr>
          <a:xfrm>
            <a:off x="612631" y="8072816"/>
            <a:ext cx="1147369" cy="1719491"/>
          </a:xfrm>
          <a:custGeom>
            <a:avLst/>
            <a:gdLst/>
            <a:ahLst/>
            <a:cxnLst/>
            <a:rect l="l" t="t" r="r" b="b"/>
            <a:pathLst>
              <a:path w="1147369" h="1719491">
                <a:moveTo>
                  <a:pt x="0" y="0"/>
                </a:moveTo>
                <a:lnTo>
                  <a:pt x="1147370" y="0"/>
                </a:lnTo>
                <a:lnTo>
                  <a:pt x="1147370" y="1719491"/>
                </a:lnTo>
                <a:lnTo>
                  <a:pt x="0" y="17194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8AA1A4A0-67CE-0754-072C-0094D6488A38}"/>
              </a:ext>
            </a:extLst>
          </p:cNvPr>
          <p:cNvSpPr txBox="1"/>
          <p:nvPr/>
        </p:nvSpPr>
        <p:spPr>
          <a:xfrm>
            <a:off x="2015454" y="8020045"/>
            <a:ext cx="10348944" cy="1245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58"/>
              </a:lnSpc>
            </a:pPr>
            <a:r>
              <a:rPr lang="en-US" sz="3512" dirty="0" err="1">
                <a:solidFill>
                  <a:srgbClr val="FFDE59"/>
                </a:solidFill>
                <a:latin typeface="Montserrat Bold"/>
              </a:rPr>
              <a:t>Etappe</a:t>
            </a:r>
            <a:r>
              <a:rPr lang="en-US" sz="3512" dirty="0">
                <a:solidFill>
                  <a:srgbClr val="FFDE59"/>
                </a:solidFill>
                <a:latin typeface="Montserrat Bold"/>
              </a:rPr>
              <a:t> 4</a:t>
            </a:r>
          </a:p>
          <a:p>
            <a:pPr algn="just">
              <a:lnSpc>
                <a:spcPts val="5058"/>
              </a:lnSpc>
            </a:pPr>
            <a:r>
              <a:rPr lang="en-US" sz="3512" dirty="0" err="1">
                <a:solidFill>
                  <a:srgbClr val="000000"/>
                </a:solidFill>
                <a:latin typeface="Montserrat Bold"/>
              </a:rPr>
              <a:t>Mogelijke</a:t>
            </a:r>
            <a:r>
              <a:rPr lang="en-US" sz="3512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512" dirty="0" err="1">
                <a:solidFill>
                  <a:srgbClr val="000000"/>
                </a:solidFill>
                <a:latin typeface="Montserrat Bold"/>
              </a:rPr>
              <a:t>ondersteuning</a:t>
            </a:r>
            <a:endParaRPr lang="en-US" sz="3512" dirty="0">
              <a:solidFill>
                <a:srgbClr val="000000"/>
              </a:solidFill>
              <a:latin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15892181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387451"/>
            <a:ext cx="18288000" cy="899549"/>
            <a:chOff x="0" y="0"/>
            <a:chExt cx="6902367" cy="9719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02367" cy="971924"/>
            </a:xfrm>
            <a:custGeom>
              <a:avLst/>
              <a:gdLst/>
              <a:ahLst/>
              <a:cxnLst/>
              <a:rect l="l" t="t" r="r" b="b"/>
              <a:pathLst>
                <a:path w="6902367" h="971924">
                  <a:moveTo>
                    <a:pt x="0" y="0"/>
                  </a:moveTo>
                  <a:lnTo>
                    <a:pt x="6902367" y="0"/>
                  </a:lnTo>
                  <a:lnTo>
                    <a:pt x="6902367" y="971924"/>
                  </a:lnTo>
                  <a:lnTo>
                    <a:pt x="0" y="971924"/>
                  </a:lnTo>
                  <a:close/>
                </a:path>
              </a:pathLst>
            </a:custGeom>
            <a:solidFill>
              <a:srgbClr val="F1EEE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902367" cy="1000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71245" y="3745268"/>
            <a:ext cx="4232103" cy="1603648"/>
          </a:xfrm>
          <a:custGeom>
            <a:avLst/>
            <a:gdLst/>
            <a:ahLst/>
            <a:cxnLst/>
            <a:rect l="l" t="t" r="r" b="b"/>
            <a:pathLst>
              <a:path w="14490042" h="3633834">
                <a:moveTo>
                  <a:pt x="0" y="0"/>
                </a:moveTo>
                <a:lnTo>
                  <a:pt x="14490042" y="0"/>
                </a:lnTo>
                <a:lnTo>
                  <a:pt x="14490042" y="3633834"/>
                </a:lnTo>
                <a:lnTo>
                  <a:pt x="0" y="363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80" b="-1080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Freeform 7"/>
          <p:cNvSpPr/>
          <p:nvPr/>
        </p:nvSpPr>
        <p:spPr>
          <a:xfrm>
            <a:off x="1071245" y="5373967"/>
            <a:ext cx="4232103" cy="1585606"/>
          </a:xfrm>
          <a:custGeom>
            <a:avLst/>
            <a:gdLst/>
            <a:ahLst/>
            <a:cxnLst/>
            <a:rect l="l" t="t" r="r" b="b"/>
            <a:pathLst>
              <a:path w="14490042" h="3625758">
                <a:moveTo>
                  <a:pt x="0" y="0"/>
                </a:moveTo>
                <a:lnTo>
                  <a:pt x="14490042" y="0"/>
                </a:lnTo>
                <a:lnTo>
                  <a:pt x="14490042" y="3625758"/>
                </a:lnTo>
                <a:lnTo>
                  <a:pt x="0" y="36257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477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8" name="TextBox 8"/>
          <p:cNvSpPr txBox="1"/>
          <p:nvPr/>
        </p:nvSpPr>
        <p:spPr>
          <a:xfrm>
            <a:off x="2979547" y="1114425"/>
            <a:ext cx="12328905" cy="1130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20"/>
              </a:lnSpc>
              <a:spcBef>
                <a:spcPct val="0"/>
              </a:spcBef>
            </a:pPr>
            <a:r>
              <a:rPr lang="en-US" sz="8000">
                <a:solidFill>
                  <a:srgbClr val="000000"/>
                </a:solidFill>
                <a:latin typeface="Rosario Bold"/>
              </a:rPr>
              <a:t>Om mee </a:t>
            </a:r>
            <a:r>
              <a:rPr lang="en-US" sz="8000" err="1">
                <a:solidFill>
                  <a:srgbClr val="000000"/>
                </a:solidFill>
                <a:latin typeface="Rosario Bold"/>
              </a:rPr>
              <a:t>te</a:t>
            </a:r>
            <a:r>
              <a:rPr lang="en-US" sz="8000">
                <a:solidFill>
                  <a:srgbClr val="000000"/>
                </a:solidFill>
                <a:latin typeface="Rosario Bold"/>
              </a:rPr>
              <a:t> </a:t>
            </a:r>
            <a:r>
              <a:rPr lang="en-US" sz="8000" err="1">
                <a:solidFill>
                  <a:srgbClr val="000000"/>
                </a:solidFill>
                <a:latin typeface="Rosario Bold"/>
              </a:rPr>
              <a:t>nemen</a:t>
            </a:r>
            <a:r>
              <a:rPr lang="en-US" sz="8000">
                <a:solidFill>
                  <a:srgbClr val="000000"/>
                </a:solidFill>
                <a:latin typeface="Rosario Bold"/>
              </a:rPr>
              <a:t>…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864451" y="747702"/>
            <a:ext cx="1394849" cy="28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50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Open Sans Bold Bold"/>
              </a:rPr>
              <a:t>LOGO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F92E3C9B-1A67-6010-3C50-5F79C678B647}"/>
              </a:ext>
            </a:extLst>
          </p:cNvPr>
          <p:cNvSpPr txBox="1"/>
          <p:nvPr/>
        </p:nvSpPr>
        <p:spPr>
          <a:xfrm>
            <a:off x="1398979" y="7397385"/>
            <a:ext cx="2895600" cy="1665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3053" lvl="1" algn="just">
              <a:lnSpc>
                <a:spcPts val="4175"/>
              </a:lnSpc>
            </a:pPr>
            <a:r>
              <a:rPr lang="nl-NL" sz="2899" b="1" dirty="0">
                <a:solidFill>
                  <a:srgbClr val="000000"/>
                </a:solidFill>
                <a:latin typeface="Montserrat"/>
              </a:rPr>
              <a:t>Wegwijzer</a:t>
            </a:r>
          </a:p>
          <a:p>
            <a:pPr marL="313053" lvl="1" algn="just">
              <a:lnSpc>
                <a:spcPts val="4175"/>
              </a:lnSpc>
            </a:pPr>
            <a:endParaRPr lang="nl-NL" sz="2899" dirty="0">
              <a:solidFill>
                <a:srgbClr val="000000"/>
              </a:solidFill>
              <a:latin typeface="Montserrat"/>
            </a:endParaRPr>
          </a:p>
          <a:p>
            <a:pPr marL="313053" lvl="1" algn="just">
              <a:lnSpc>
                <a:spcPts val="4175"/>
              </a:lnSpc>
            </a:pPr>
            <a:endParaRPr lang="nl-NL" sz="2900" dirty="0">
              <a:solidFill>
                <a:srgbClr val="040606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DB923A3-A1A0-B943-30AA-805FB03D8896}"/>
              </a:ext>
            </a:extLst>
          </p:cNvPr>
          <p:cNvSpPr txBox="1"/>
          <p:nvPr/>
        </p:nvSpPr>
        <p:spPr>
          <a:xfrm>
            <a:off x="4551954" y="7333064"/>
            <a:ext cx="5334000" cy="2742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3053" lvl="1" algn="ctr">
              <a:lnSpc>
                <a:spcPts val="4175"/>
              </a:lnSpc>
            </a:pPr>
            <a:r>
              <a:rPr lang="nl-NL" sz="2899" b="1" dirty="0">
                <a:solidFill>
                  <a:srgbClr val="000000"/>
                </a:solidFill>
                <a:latin typeface="Montserrat"/>
              </a:rPr>
              <a:t>Ondersteuning plan ‘En…hoe gaat het eigenlijk met mij?’</a:t>
            </a:r>
          </a:p>
          <a:p>
            <a:pPr marL="313053" lvl="1" algn="ctr">
              <a:lnSpc>
                <a:spcPts val="4175"/>
              </a:lnSpc>
            </a:pPr>
            <a:endParaRPr lang="nl-NL" sz="2899" dirty="0">
              <a:solidFill>
                <a:srgbClr val="000000"/>
              </a:solidFill>
              <a:latin typeface="Montserrat"/>
            </a:endParaRPr>
          </a:p>
          <a:p>
            <a:pPr marL="313053" lvl="1" algn="ctr">
              <a:lnSpc>
                <a:spcPts val="4175"/>
              </a:lnSpc>
            </a:pPr>
            <a:endParaRPr lang="nl-NL" sz="2900" dirty="0">
              <a:solidFill>
                <a:srgbClr val="040606"/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91921E6-6EBD-7388-9F7B-F28BBBC362A3}"/>
              </a:ext>
            </a:extLst>
          </p:cNvPr>
          <p:cNvSpPr txBox="1"/>
          <p:nvPr/>
        </p:nvSpPr>
        <p:spPr>
          <a:xfrm>
            <a:off x="8633427" y="7313768"/>
            <a:ext cx="5334000" cy="1665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3053" lvl="1" algn="ctr">
              <a:lnSpc>
                <a:spcPts val="4175"/>
              </a:lnSpc>
            </a:pPr>
            <a:r>
              <a:rPr lang="nl-NL" sz="2899" b="1" dirty="0">
                <a:solidFill>
                  <a:srgbClr val="000000"/>
                </a:solidFill>
                <a:latin typeface="Montserrat"/>
              </a:rPr>
              <a:t>Flyer logeerzorg</a:t>
            </a:r>
          </a:p>
          <a:p>
            <a:pPr marL="313053" lvl="1" algn="ctr">
              <a:lnSpc>
                <a:spcPts val="4175"/>
              </a:lnSpc>
            </a:pPr>
            <a:endParaRPr lang="nl-NL" sz="2899" dirty="0">
              <a:solidFill>
                <a:srgbClr val="000000"/>
              </a:solidFill>
              <a:latin typeface="Montserrat"/>
            </a:endParaRPr>
          </a:p>
          <a:p>
            <a:pPr marL="313053" lvl="1" algn="ctr">
              <a:lnSpc>
                <a:spcPts val="4175"/>
              </a:lnSpc>
            </a:pPr>
            <a:endParaRPr lang="nl-NL" sz="2900" dirty="0">
              <a:solidFill>
                <a:srgbClr val="040606"/>
              </a:solidFill>
              <a:latin typeface="Montserrat" panose="00000500000000000000" pitchFamily="2" charset="0"/>
            </a:endParaRPr>
          </a:p>
        </p:txBody>
      </p:sp>
      <p:pic>
        <p:nvPicPr>
          <p:cNvPr id="13" name="Afbeelding 12" descr="Afbeelding met tekst, Lettertype, grafische vormgeving, ontwerp&#10;&#10;Automatisch gegenereerde beschrijving">
            <a:extLst>
              <a:ext uri="{FF2B5EF4-FFF2-40B4-BE49-F238E27FC236}">
                <a16:creationId xmlns:a16="http://schemas.microsoft.com/office/drawing/2014/main" id="{4805C86A-3BD1-7389-6495-9CC38E71B6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888" y="2979998"/>
            <a:ext cx="3047076" cy="4333770"/>
          </a:xfrm>
          <a:prstGeom prst="rect">
            <a:avLst/>
          </a:prstGeom>
        </p:spPr>
      </p:pic>
      <p:pic>
        <p:nvPicPr>
          <p:cNvPr id="16" name="Afbeelding 15" descr="Afbeelding met tekst, Menselijk gezicht, kleding, persoon&#10;&#10;Automatisch gegenereerde beschrijving">
            <a:extLst>
              <a:ext uri="{FF2B5EF4-FFF2-40B4-BE49-F238E27FC236}">
                <a16:creationId xmlns:a16="http://schemas.microsoft.com/office/drawing/2014/main" id="{802790FF-FA59-71DB-CFBE-C67A27EA8B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890" y="3018348"/>
            <a:ext cx="3047075" cy="4325160"/>
          </a:xfrm>
          <a:prstGeom prst="rect">
            <a:avLst/>
          </a:prstGeom>
        </p:spPr>
      </p:pic>
      <p:pic>
        <p:nvPicPr>
          <p:cNvPr id="15" name="Afbeelding 14" descr="Afbeelding met tekst, Lettertype, schermopname, document&#10;&#10;Automatisch gegenereerde beschrijving">
            <a:extLst>
              <a:ext uri="{FF2B5EF4-FFF2-40B4-BE49-F238E27FC236}">
                <a16:creationId xmlns:a16="http://schemas.microsoft.com/office/drawing/2014/main" id="{B9A78FF7-D1BF-E43B-94C2-B87D194F18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3986" y="2845812"/>
            <a:ext cx="3248931" cy="4595376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DD9E386E-D387-F2BC-E096-40B36B773B73}"/>
              </a:ext>
            </a:extLst>
          </p:cNvPr>
          <p:cNvSpPr txBox="1"/>
          <p:nvPr/>
        </p:nvSpPr>
        <p:spPr>
          <a:xfrm>
            <a:off x="13260693" y="7467635"/>
            <a:ext cx="4095515" cy="2204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3053" lvl="1" algn="ctr">
              <a:lnSpc>
                <a:spcPts val="4175"/>
              </a:lnSpc>
            </a:pPr>
            <a:r>
              <a:rPr lang="nl-NL" sz="2899" b="1" dirty="0">
                <a:solidFill>
                  <a:srgbClr val="000000"/>
                </a:solidFill>
                <a:latin typeface="Montserrat"/>
              </a:rPr>
              <a:t>Overzicht aanvullende ondersteuning</a:t>
            </a:r>
            <a:endParaRPr lang="nl-NL" sz="2899" dirty="0">
              <a:solidFill>
                <a:srgbClr val="000000"/>
              </a:solidFill>
              <a:latin typeface="Montserrat"/>
            </a:endParaRPr>
          </a:p>
          <a:p>
            <a:pPr marL="313053" lvl="1" algn="ctr">
              <a:lnSpc>
                <a:spcPts val="4175"/>
              </a:lnSpc>
            </a:pPr>
            <a:endParaRPr lang="nl-NL" sz="2900" dirty="0">
              <a:solidFill>
                <a:srgbClr val="040606"/>
              </a:solidFill>
              <a:latin typeface="Montserrat" panose="00000500000000000000" pitchFamily="2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476242" y="8956802"/>
            <a:ext cx="1783058" cy="295015"/>
          </a:xfrm>
          <a:custGeom>
            <a:avLst/>
            <a:gdLst/>
            <a:ahLst/>
            <a:cxnLst/>
            <a:rect l="l" t="t" r="r" b="b"/>
            <a:pathLst>
              <a:path w="1783058" h="295015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Freeform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526000" y="696274"/>
            <a:ext cx="762000" cy="2575547"/>
          </a:xfrm>
          <a:custGeom>
            <a:avLst/>
            <a:gdLst/>
            <a:ahLst/>
            <a:cxnLst/>
            <a:rect l="l" t="t" r="r" b="b"/>
            <a:pathLst>
              <a:path w="2556816" h="2575547">
                <a:moveTo>
                  <a:pt x="0" y="0"/>
                </a:moveTo>
                <a:lnTo>
                  <a:pt x="2556815" y="0"/>
                </a:lnTo>
                <a:lnTo>
                  <a:pt x="2556815" y="2575547"/>
                </a:lnTo>
                <a:lnTo>
                  <a:pt x="0" y="2575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35540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9461" y="9578419"/>
            <a:ext cx="2556816" cy="708581"/>
          </a:xfrm>
          <a:custGeom>
            <a:avLst/>
            <a:gdLst/>
            <a:ahLst/>
            <a:cxnLst/>
            <a:rect l="l" t="t" r="r" b="b"/>
            <a:pathLst>
              <a:path w="2556816" h="2575547">
                <a:moveTo>
                  <a:pt x="0" y="0"/>
                </a:moveTo>
                <a:lnTo>
                  <a:pt x="2556816" y="0"/>
                </a:lnTo>
                <a:lnTo>
                  <a:pt x="2556816" y="2575547"/>
                </a:lnTo>
                <a:lnTo>
                  <a:pt x="0" y="2575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67223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28700" y="8302951"/>
            <a:ext cx="16230600" cy="169519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l-NL"/>
          </a:p>
        </p:txBody>
      </p:sp>
      <p:sp>
        <p:nvSpPr>
          <p:cNvPr id="7" name="AutoShape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28700" y="1814529"/>
            <a:ext cx="16230600" cy="169519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l-NL"/>
          </a:p>
        </p:txBody>
      </p:sp>
      <p:sp>
        <p:nvSpPr>
          <p:cNvPr id="8" name="Freeform 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294960" y="5555904"/>
            <a:ext cx="698484" cy="710760"/>
          </a:xfrm>
          <a:custGeom>
            <a:avLst/>
            <a:gdLst/>
            <a:ahLst/>
            <a:cxnLst/>
            <a:rect l="l" t="t" r="r" b="b"/>
            <a:pathLst>
              <a:path w="698484" h="710760">
                <a:moveTo>
                  <a:pt x="0" y="0"/>
                </a:moveTo>
                <a:lnTo>
                  <a:pt x="698484" y="0"/>
                </a:lnTo>
                <a:lnTo>
                  <a:pt x="698484" y="710760"/>
                </a:lnTo>
                <a:lnTo>
                  <a:pt x="0" y="7107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313014" y="3486204"/>
            <a:ext cx="662375" cy="626773"/>
          </a:xfrm>
          <a:custGeom>
            <a:avLst/>
            <a:gdLst/>
            <a:ahLst/>
            <a:cxnLst/>
            <a:rect l="l" t="t" r="r" b="b"/>
            <a:pathLst>
              <a:path w="662375" h="626773">
                <a:moveTo>
                  <a:pt x="0" y="0"/>
                </a:moveTo>
                <a:lnTo>
                  <a:pt x="662375" y="0"/>
                </a:lnTo>
                <a:lnTo>
                  <a:pt x="662375" y="626772"/>
                </a:lnTo>
                <a:lnTo>
                  <a:pt x="0" y="6267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Freeform 1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294960" y="4591624"/>
            <a:ext cx="772297" cy="551227"/>
          </a:xfrm>
          <a:custGeom>
            <a:avLst/>
            <a:gdLst/>
            <a:ahLst/>
            <a:cxnLst/>
            <a:rect l="l" t="t" r="r" b="b"/>
            <a:pathLst>
              <a:path w="772297" h="551227">
                <a:moveTo>
                  <a:pt x="0" y="0"/>
                </a:moveTo>
                <a:lnTo>
                  <a:pt x="772296" y="0"/>
                </a:lnTo>
                <a:lnTo>
                  <a:pt x="772296" y="551227"/>
                </a:lnTo>
                <a:lnTo>
                  <a:pt x="0" y="5512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1" name="Freeform 1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1376" y="5142851"/>
            <a:ext cx="10059732" cy="5144149"/>
          </a:xfrm>
          <a:custGeom>
            <a:avLst/>
            <a:gdLst/>
            <a:ahLst/>
            <a:cxnLst/>
            <a:rect l="l" t="t" r="r" b="b"/>
            <a:pathLst>
              <a:path w="10059732" h="5658599">
                <a:moveTo>
                  <a:pt x="0" y="0"/>
                </a:moveTo>
                <a:lnTo>
                  <a:pt x="10059732" y="0"/>
                </a:lnTo>
                <a:lnTo>
                  <a:pt x="10059732" y="5658599"/>
                </a:lnTo>
                <a:lnTo>
                  <a:pt x="0" y="565859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" b="-12590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2" name="Freeform 1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407074" y="6676239"/>
            <a:ext cx="586370" cy="804624"/>
          </a:xfrm>
          <a:custGeom>
            <a:avLst/>
            <a:gdLst/>
            <a:ahLst/>
            <a:cxnLst/>
            <a:rect l="l" t="t" r="r" b="b"/>
            <a:pathLst>
              <a:path w="586370" h="804624">
                <a:moveTo>
                  <a:pt x="0" y="0"/>
                </a:moveTo>
                <a:lnTo>
                  <a:pt x="586370" y="0"/>
                </a:lnTo>
                <a:lnTo>
                  <a:pt x="586370" y="804624"/>
                </a:lnTo>
                <a:lnTo>
                  <a:pt x="0" y="8046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3" name="TextBox 1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79461" y="2914433"/>
            <a:ext cx="7695339" cy="1557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69"/>
              </a:lnSpc>
            </a:pPr>
            <a:r>
              <a:rPr lang="en-US" sz="12466" spc="-735">
                <a:solidFill>
                  <a:srgbClr val="000000"/>
                </a:solidFill>
                <a:latin typeface="Montserrat Bold"/>
              </a:rPr>
              <a:t>BEDANKT</a:t>
            </a:r>
          </a:p>
        </p:txBody>
      </p:sp>
      <p:sp>
        <p:nvSpPr>
          <p:cNvPr id="14" name="TextBox 1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28700" y="4394993"/>
            <a:ext cx="5015153" cy="573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79"/>
              </a:lnSpc>
            </a:pPr>
            <a:r>
              <a:rPr lang="en-US" sz="3599">
                <a:solidFill>
                  <a:srgbClr val="000000"/>
                </a:solidFill>
                <a:latin typeface="Montserrat Italics"/>
              </a:rPr>
              <a:t>voor vandaag!</a:t>
            </a:r>
          </a:p>
        </p:txBody>
      </p:sp>
      <p:sp>
        <p:nvSpPr>
          <p:cNvPr id="15" name="TextBox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480857" y="5543040"/>
            <a:ext cx="4939683" cy="430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25"/>
              </a:lnSpc>
            </a:pPr>
            <a:r>
              <a:rPr lang="en-US" sz="1700" spc="34">
                <a:solidFill>
                  <a:srgbClr val="FF0000"/>
                </a:solidFill>
                <a:latin typeface="Montserrat Bold"/>
              </a:rPr>
              <a:t>Link </a:t>
            </a:r>
            <a:r>
              <a:rPr lang="en-US" sz="1700" spc="34" err="1">
                <a:solidFill>
                  <a:srgbClr val="FF0000"/>
                </a:solidFill>
                <a:latin typeface="Montserrat Bold"/>
              </a:rPr>
              <a:t>naar</a:t>
            </a:r>
            <a:r>
              <a:rPr lang="en-US" sz="1700" spc="34">
                <a:solidFill>
                  <a:srgbClr val="FF0000"/>
                </a:solidFill>
                <a:latin typeface="Montserrat Bold"/>
              </a:rPr>
              <a:t> website</a:t>
            </a:r>
          </a:p>
        </p:txBody>
      </p:sp>
      <p:sp>
        <p:nvSpPr>
          <p:cNvPr id="16" name="TextBox 1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480857" y="3498650"/>
            <a:ext cx="4939683" cy="430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25"/>
              </a:lnSpc>
            </a:pPr>
            <a:r>
              <a:rPr lang="en-US" sz="1700" spc="34">
                <a:solidFill>
                  <a:srgbClr val="FF0000"/>
                </a:solidFill>
                <a:latin typeface="Montserrat Bold"/>
              </a:rPr>
              <a:t>Adres</a:t>
            </a:r>
          </a:p>
        </p:txBody>
      </p:sp>
      <p:sp>
        <p:nvSpPr>
          <p:cNvPr id="17" name="TextBox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480857" y="4566266"/>
            <a:ext cx="4939683" cy="430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25"/>
              </a:lnSpc>
            </a:pPr>
            <a:r>
              <a:rPr lang="en-US" sz="1700" spc="34">
                <a:solidFill>
                  <a:srgbClr val="FF0000"/>
                </a:solidFill>
                <a:latin typeface="Montserrat Bold"/>
              </a:rPr>
              <a:t>E-mail </a:t>
            </a:r>
            <a:r>
              <a:rPr lang="en-US" sz="1700" spc="34" err="1">
                <a:solidFill>
                  <a:srgbClr val="FF0000"/>
                </a:solidFill>
                <a:latin typeface="Montserrat Bold"/>
              </a:rPr>
              <a:t>adres</a:t>
            </a:r>
            <a:r>
              <a:rPr lang="en-US" sz="1700" spc="34">
                <a:solidFill>
                  <a:srgbClr val="FF0000"/>
                </a:solidFill>
                <a:latin typeface="Montserrat Bold"/>
              </a:rPr>
              <a:t> van de </a:t>
            </a:r>
            <a:r>
              <a:rPr lang="en-US" sz="1700" spc="34" err="1">
                <a:solidFill>
                  <a:srgbClr val="FF0000"/>
                </a:solidFill>
                <a:latin typeface="Montserrat Bold"/>
              </a:rPr>
              <a:t>organisatie</a:t>
            </a:r>
            <a:r>
              <a:rPr lang="en-US" sz="1700" spc="34">
                <a:solidFill>
                  <a:srgbClr val="FF0000"/>
                </a:solidFill>
                <a:latin typeface="Montserrat Bold"/>
              </a:rPr>
              <a:t> </a:t>
            </a:r>
          </a:p>
        </p:txBody>
      </p:sp>
      <p:sp>
        <p:nvSpPr>
          <p:cNvPr id="18" name="TextBox 1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28700" y="897726"/>
            <a:ext cx="1394849" cy="28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50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Open Sans Bold Bold"/>
              </a:rPr>
              <a:t>LOGO</a:t>
            </a:r>
          </a:p>
        </p:txBody>
      </p:sp>
      <p:sp>
        <p:nvSpPr>
          <p:cNvPr id="19" name="TextBox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480857" y="6795604"/>
            <a:ext cx="4939683" cy="430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25"/>
              </a:lnSpc>
            </a:pPr>
            <a:r>
              <a:rPr lang="nl-NL" sz="1700" spc="34">
                <a:solidFill>
                  <a:srgbClr val="FF0000"/>
                </a:solidFill>
                <a:latin typeface="Montserrat Bold"/>
              </a:rPr>
              <a:t>Telefoonnummer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124753" y="2762611"/>
            <a:ext cx="3880464" cy="5481470"/>
          </a:xfrm>
          <a:custGeom>
            <a:avLst/>
            <a:gdLst/>
            <a:ahLst/>
            <a:cxnLst/>
            <a:rect l="l" t="t" r="r" b="b"/>
            <a:pathLst>
              <a:path w="4340912" h="6369302">
                <a:moveTo>
                  <a:pt x="0" y="0"/>
                </a:moveTo>
                <a:lnTo>
                  <a:pt x="4340912" y="0"/>
                </a:lnTo>
                <a:lnTo>
                  <a:pt x="4340912" y="6369301"/>
                </a:lnTo>
                <a:lnTo>
                  <a:pt x="0" y="63693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TextBox 7"/>
          <p:cNvSpPr txBox="1"/>
          <p:nvPr/>
        </p:nvSpPr>
        <p:spPr>
          <a:xfrm>
            <a:off x="2979547" y="1114425"/>
            <a:ext cx="12328905" cy="1015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20"/>
              </a:lnSpc>
              <a:spcBef>
                <a:spcPct val="0"/>
              </a:spcBef>
            </a:pPr>
            <a:r>
              <a:rPr lang="en-US" sz="6000" err="1">
                <a:solidFill>
                  <a:srgbClr val="000000"/>
                </a:solidFill>
                <a:latin typeface="Rosario Bold"/>
              </a:rPr>
              <a:t>Boeken</a:t>
            </a:r>
            <a:endParaRPr lang="en-US" sz="6000">
              <a:solidFill>
                <a:srgbClr val="000000"/>
              </a:solidFill>
              <a:latin typeface="Rosari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5864451" y="747702"/>
            <a:ext cx="1394849" cy="28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50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Open Sans Bold Bold"/>
              </a:rPr>
              <a:t> LOGO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24753" y="8324045"/>
            <a:ext cx="3989137" cy="231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47"/>
              </a:lnSpc>
              <a:spcBef>
                <a:spcPct val="0"/>
              </a:spcBef>
            </a:pPr>
            <a:r>
              <a:rPr lang="en-US" sz="900" dirty="0">
                <a:solidFill>
                  <a:srgbClr val="000000"/>
                </a:solidFill>
                <a:latin typeface="Open Sans Bold"/>
              </a:rPr>
              <a:t>(En. . .Hoe </a:t>
            </a:r>
            <a:r>
              <a:rPr lang="en-US" sz="900" dirty="0" err="1">
                <a:solidFill>
                  <a:srgbClr val="000000"/>
                </a:solidFill>
                <a:latin typeface="Open Sans Bold"/>
              </a:rPr>
              <a:t>Gaat</a:t>
            </a:r>
            <a:r>
              <a:rPr lang="en-US" sz="900" dirty="0">
                <a:solidFill>
                  <a:srgbClr val="000000"/>
                </a:solidFill>
                <a:latin typeface="Open Sans Bold"/>
              </a:rPr>
              <a:t> Het </a:t>
            </a:r>
            <a:r>
              <a:rPr lang="en-US" sz="900" dirty="0" err="1">
                <a:solidFill>
                  <a:srgbClr val="000000"/>
                </a:solidFill>
                <a:latin typeface="Open Sans Bold"/>
              </a:rPr>
              <a:t>Eigenlijk</a:t>
            </a:r>
            <a:r>
              <a:rPr lang="en-US" sz="900" dirty="0">
                <a:solidFill>
                  <a:srgbClr val="000000"/>
                </a:solidFill>
                <a:latin typeface="Open Sans Bold"/>
              </a:rPr>
              <a:t> Met </a:t>
            </a:r>
            <a:r>
              <a:rPr lang="en-US" sz="900" dirty="0" err="1">
                <a:solidFill>
                  <a:srgbClr val="000000"/>
                </a:solidFill>
                <a:latin typeface="Open Sans Bold"/>
              </a:rPr>
              <a:t>Jou</a:t>
            </a:r>
            <a:r>
              <a:rPr lang="en-US" sz="900" dirty="0">
                <a:solidFill>
                  <a:srgbClr val="000000"/>
                </a:solidFill>
                <a:latin typeface="Open Sans Bold"/>
              </a:rPr>
              <a:t>?, Marcel Garritsen, 2022)</a:t>
            </a:r>
          </a:p>
        </p:txBody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AFA93123-E13E-4A1B-B883-F02CC94B10D1}"/>
              </a:ext>
            </a:extLst>
          </p:cNvPr>
          <p:cNvGrpSpPr/>
          <p:nvPr/>
        </p:nvGrpSpPr>
        <p:grpSpPr>
          <a:xfrm>
            <a:off x="0" y="9387451"/>
            <a:ext cx="18288000" cy="899549"/>
            <a:chOff x="0" y="0"/>
            <a:chExt cx="6902367" cy="971924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252A6CE-C31C-53C2-052A-B7B3773069B7}"/>
                </a:ext>
              </a:extLst>
            </p:cNvPr>
            <p:cNvSpPr/>
            <p:nvPr/>
          </p:nvSpPr>
          <p:spPr>
            <a:xfrm>
              <a:off x="0" y="0"/>
              <a:ext cx="6902367" cy="971924"/>
            </a:xfrm>
            <a:custGeom>
              <a:avLst/>
              <a:gdLst/>
              <a:ahLst/>
              <a:cxnLst/>
              <a:rect l="l" t="t" r="r" b="b"/>
              <a:pathLst>
                <a:path w="6902367" h="971924">
                  <a:moveTo>
                    <a:pt x="0" y="0"/>
                  </a:moveTo>
                  <a:lnTo>
                    <a:pt x="6902367" y="0"/>
                  </a:lnTo>
                  <a:lnTo>
                    <a:pt x="6902367" y="971924"/>
                  </a:lnTo>
                  <a:lnTo>
                    <a:pt x="0" y="971924"/>
                  </a:lnTo>
                  <a:close/>
                </a:path>
              </a:pathLst>
            </a:custGeom>
            <a:solidFill>
              <a:srgbClr val="F1EEE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F3F44806-403E-16AA-F8FE-DF1C8F827F2F}"/>
                </a:ext>
              </a:extLst>
            </p:cNvPr>
            <p:cNvSpPr txBox="1"/>
            <p:nvPr/>
          </p:nvSpPr>
          <p:spPr>
            <a:xfrm>
              <a:off x="0" y="-28575"/>
              <a:ext cx="6902367" cy="1000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AutoShape 11">
            <a:extLst>
              <a:ext uri="{FF2B5EF4-FFF2-40B4-BE49-F238E27FC236}">
                <a16:creationId xmlns:a16="http://schemas.microsoft.com/office/drawing/2014/main" id="{A0768218-6DBC-E33D-8B7C-0D205FCA24C1}"/>
              </a:ext>
            </a:extLst>
          </p:cNvPr>
          <p:cNvSpPr/>
          <p:nvPr/>
        </p:nvSpPr>
        <p:spPr>
          <a:xfrm>
            <a:off x="5334000" y="2245360"/>
            <a:ext cx="6909167" cy="0"/>
          </a:xfrm>
          <a:prstGeom prst="line">
            <a:avLst/>
          </a:prstGeom>
          <a:ln w="38100" cap="rnd">
            <a:solidFill>
              <a:srgbClr val="F1EEE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/>
          </a:p>
        </p:txBody>
      </p:sp>
      <p:pic>
        <p:nvPicPr>
          <p:cNvPr id="3" name="Afbeelding 2" descr="Afbeelding met Menselijk gezicht, tekening, schets, illustratie&#10;&#10;Automatisch gegenereerde beschrijving">
            <a:extLst>
              <a:ext uri="{FF2B5EF4-FFF2-40B4-BE49-F238E27FC236}">
                <a16:creationId xmlns:a16="http://schemas.microsoft.com/office/drawing/2014/main" id="{3B178C4B-4D74-7447-C26A-94D3E1FDA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2790380"/>
            <a:ext cx="10169465" cy="749662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AA07C375-AB34-A9C9-363B-FD5BC3BA6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6050" y="2712356"/>
            <a:ext cx="3880464" cy="5531725"/>
          </a:xfrm>
          <a:prstGeom prst="rect">
            <a:avLst/>
          </a:prstGeom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80ED43EE-D28A-2D67-AEC6-DA3FBF7EE8D8}"/>
              </a:ext>
            </a:extLst>
          </p:cNvPr>
          <p:cNvSpPr txBox="1"/>
          <p:nvPr/>
        </p:nvSpPr>
        <p:spPr>
          <a:xfrm>
            <a:off x="5644536" y="8339589"/>
            <a:ext cx="3989137" cy="231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47"/>
              </a:lnSpc>
              <a:spcBef>
                <a:spcPct val="0"/>
              </a:spcBef>
            </a:pPr>
            <a:r>
              <a:rPr lang="en-US" sz="900" dirty="0">
                <a:solidFill>
                  <a:srgbClr val="000000"/>
                </a:solidFill>
                <a:latin typeface="Open Sans Bold"/>
              </a:rPr>
              <a:t>(En. . .Hoe </a:t>
            </a:r>
            <a:r>
              <a:rPr lang="en-US" sz="900" dirty="0" err="1">
                <a:solidFill>
                  <a:srgbClr val="000000"/>
                </a:solidFill>
                <a:latin typeface="Open Sans Bold"/>
              </a:rPr>
              <a:t>Gaat</a:t>
            </a:r>
            <a:r>
              <a:rPr lang="en-US" sz="900" dirty="0">
                <a:solidFill>
                  <a:srgbClr val="000000"/>
                </a:solidFill>
                <a:latin typeface="Open Sans Bold"/>
              </a:rPr>
              <a:t> Het </a:t>
            </a:r>
            <a:r>
              <a:rPr lang="en-US" sz="900" dirty="0" err="1">
                <a:solidFill>
                  <a:srgbClr val="000000"/>
                </a:solidFill>
                <a:latin typeface="Open Sans Bold"/>
              </a:rPr>
              <a:t>Eigenlijk</a:t>
            </a:r>
            <a:r>
              <a:rPr lang="en-US" sz="900" dirty="0">
                <a:solidFill>
                  <a:srgbClr val="000000"/>
                </a:solidFill>
                <a:latin typeface="Open Sans Bold"/>
              </a:rPr>
              <a:t> Met </a:t>
            </a:r>
            <a:r>
              <a:rPr lang="en-US" sz="900" dirty="0" err="1">
                <a:solidFill>
                  <a:srgbClr val="000000"/>
                </a:solidFill>
                <a:latin typeface="Open Sans Bold"/>
              </a:rPr>
              <a:t>Mij</a:t>
            </a:r>
            <a:r>
              <a:rPr lang="en-US" sz="900" dirty="0">
                <a:solidFill>
                  <a:srgbClr val="000000"/>
                </a:solidFill>
                <a:latin typeface="Open Sans Bold"/>
              </a:rPr>
              <a:t>?, Marcel Garritsen, 2023)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387451"/>
            <a:ext cx="18288000" cy="899549"/>
            <a:chOff x="0" y="0"/>
            <a:chExt cx="6902367" cy="9719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02367" cy="971924"/>
            </a:xfrm>
            <a:custGeom>
              <a:avLst/>
              <a:gdLst/>
              <a:ahLst/>
              <a:cxnLst/>
              <a:rect l="l" t="t" r="r" b="b"/>
              <a:pathLst>
                <a:path w="6902367" h="971924">
                  <a:moveTo>
                    <a:pt x="0" y="0"/>
                  </a:moveTo>
                  <a:lnTo>
                    <a:pt x="6902367" y="0"/>
                  </a:lnTo>
                  <a:lnTo>
                    <a:pt x="6902367" y="971924"/>
                  </a:lnTo>
                  <a:lnTo>
                    <a:pt x="0" y="971924"/>
                  </a:lnTo>
                  <a:close/>
                </a:path>
              </a:pathLst>
            </a:custGeom>
            <a:solidFill>
              <a:srgbClr val="F1EEE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902367" cy="1000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777986" y="2385963"/>
            <a:ext cx="7194952" cy="508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endParaRPr/>
          </a:p>
        </p:txBody>
      </p:sp>
      <p:sp>
        <p:nvSpPr>
          <p:cNvPr id="9" name="Freeform 9"/>
          <p:cNvSpPr/>
          <p:nvPr/>
        </p:nvSpPr>
        <p:spPr>
          <a:xfrm>
            <a:off x="16995951" y="8279133"/>
            <a:ext cx="792857" cy="792857"/>
          </a:xfrm>
          <a:custGeom>
            <a:avLst/>
            <a:gdLst/>
            <a:ahLst/>
            <a:cxnLst/>
            <a:rect l="l" t="t" r="r" b="b"/>
            <a:pathLst>
              <a:path w="792857" h="792857">
                <a:moveTo>
                  <a:pt x="0" y="0"/>
                </a:moveTo>
                <a:lnTo>
                  <a:pt x="792857" y="0"/>
                </a:lnTo>
                <a:lnTo>
                  <a:pt x="792857" y="792856"/>
                </a:lnTo>
                <a:lnTo>
                  <a:pt x="0" y="792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962025" y="912071"/>
            <a:ext cx="1394849" cy="28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50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Open Sans Bold Bold"/>
              </a:rPr>
              <a:t>LOGO</a:t>
            </a:r>
          </a:p>
        </p:txBody>
      </p:sp>
      <p:pic>
        <p:nvPicPr>
          <p:cNvPr id="14" name="Onlinemedia 13" title="Bennie Oud | Mantelzorgpakket | Marcel Garritsen over mantelzorg">
            <a:hlinkClick r:id="" action="ppaction://media"/>
            <a:extLst>
              <a:ext uri="{FF2B5EF4-FFF2-40B4-BE49-F238E27FC236}">
                <a16:creationId xmlns:a16="http://schemas.microsoft.com/office/drawing/2014/main" id="{435494B7-2730-8EF2-70CF-0E3A7224499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133600" y="1351385"/>
            <a:ext cx="13423414" cy="75842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01481" y="28439"/>
            <a:ext cx="11307885" cy="10287001"/>
            <a:chOff x="0" y="0"/>
            <a:chExt cx="3198844" cy="28213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98844" cy="2821327"/>
            </a:xfrm>
            <a:custGeom>
              <a:avLst/>
              <a:gdLst/>
              <a:ahLst/>
              <a:cxnLst/>
              <a:rect l="l" t="t" r="r" b="b"/>
              <a:pathLst>
                <a:path w="3198844" h="2821327">
                  <a:moveTo>
                    <a:pt x="0" y="0"/>
                  </a:moveTo>
                  <a:lnTo>
                    <a:pt x="3198844" y="0"/>
                  </a:lnTo>
                  <a:lnTo>
                    <a:pt x="3198844" y="2821327"/>
                  </a:lnTo>
                  <a:lnTo>
                    <a:pt x="0" y="2821327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198844" cy="2859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1037995"/>
            <a:ext cx="5025251" cy="3256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80"/>
              </a:lnSpc>
            </a:pPr>
            <a:r>
              <a:rPr lang="en-US" sz="8000">
                <a:solidFill>
                  <a:srgbClr val="000000"/>
                </a:solidFill>
                <a:latin typeface="Rosario Bold"/>
              </a:rPr>
              <a:t>Wat gaan we doen vandaag?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760861" y="1316780"/>
            <a:ext cx="5331255" cy="443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ts val="3784"/>
              </a:lnSpc>
              <a:buFont typeface="Arial" panose="020B0604020202020204" pitchFamily="34" charset="0"/>
              <a:buChar char="•"/>
            </a:pPr>
            <a:r>
              <a:rPr lang="en-US" sz="3153" dirty="0">
                <a:solidFill>
                  <a:srgbClr val="000000"/>
                </a:solidFill>
                <a:latin typeface="Montserrat Classic Bold"/>
              </a:rPr>
              <a:t>WAT IS MANTELZORG?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760861" y="2739725"/>
            <a:ext cx="6323161" cy="443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ts val="3784"/>
              </a:lnSpc>
              <a:buFont typeface="Arial" panose="020B0604020202020204" pitchFamily="34" charset="0"/>
              <a:buChar char="•"/>
            </a:pPr>
            <a:r>
              <a:rPr lang="en-US" sz="3153" dirty="0">
                <a:solidFill>
                  <a:srgbClr val="000000"/>
                </a:solidFill>
                <a:latin typeface="Montserrat Classic Bold"/>
              </a:rPr>
              <a:t>ZELFBEWUSTZIJN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760861" y="4205023"/>
            <a:ext cx="5331255" cy="931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ts val="3784"/>
              </a:lnSpc>
              <a:buFont typeface="Arial" panose="020B0604020202020204" pitchFamily="34" charset="0"/>
              <a:buChar char="•"/>
            </a:pPr>
            <a:r>
              <a:rPr lang="en-US" sz="3153" dirty="0">
                <a:solidFill>
                  <a:srgbClr val="000000"/>
                </a:solidFill>
                <a:latin typeface="Montserrat Classic Bold"/>
              </a:rPr>
              <a:t>BETEKENIS VOOR JEZELF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760861" y="5410236"/>
            <a:ext cx="7624198" cy="931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3784"/>
              </a:lnSpc>
              <a:buFont typeface="Arial" panose="020B0604020202020204" pitchFamily="34" charset="0"/>
              <a:buChar char="•"/>
            </a:pPr>
            <a:r>
              <a:rPr lang="en-US" sz="3153" dirty="0">
                <a:solidFill>
                  <a:srgbClr val="000000"/>
                </a:solidFill>
                <a:latin typeface="Montserrat Classic Bold"/>
              </a:rPr>
              <a:t>HOE KUNT U HET BESTE ONDERSTEUND WORDEN?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760861" y="6982972"/>
            <a:ext cx="6323161" cy="931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3784"/>
              </a:lnSpc>
              <a:buFont typeface="Arial" panose="020B0604020202020204" pitchFamily="34" charset="0"/>
              <a:buChar char="•"/>
            </a:pPr>
            <a:r>
              <a:rPr lang="en-US" sz="3153" dirty="0">
                <a:solidFill>
                  <a:srgbClr val="000000"/>
                </a:solidFill>
                <a:latin typeface="Montserrat Classic Bold"/>
              </a:rPr>
              <a:t>WELKE ONDERSTEUNING IS ER MOGELIJK?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760861" y="8492032"/>
            <a:ext cx="5987872" cy="443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ts val="3784"/>
              </a:lnSpc>
              <a:buFont typeface="Arial" panose="020B0604020202020204" pitchFamily="34" charset="0"/>
              <a:buChar char="•"/>
            </a:pPr>
            <a:r>
              <a:rPr lang="en-US" sz="3153" dirty="0">
                <a:solidFill>
                  <a:srgbClr val="000000"/>
                </a:solidFill>
                <a:latin typeface="Montserrat Classic Bold"/>
              </a:rPr>
              <a:t>AFSLUITEN</a:t>
            </a:r>
          </a:p>
        </p:txBody>
      </p:sp>
      <p:pic>
        <p:nvPicPr>
          <p:cNvPr id="18" name="Afbeelding 17" descr="Afbeelding met person, Menselijk gezicht, tekening, clipart&#10;&#10;Automatisch gegenereerde beschrijving">
            <a:extLst>
              <a:ext uri="{FF2B5EF4-FFF2-40B4-BE49-F238E27FC236}">
                <a16:creationId xmlns:a16="http://schemas.microsoft.com/office/drawing/2014/main" id="{0D9BD448-9BF6-E553-B8EA-80E10A991F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9"/>
          <a:stretch/>
        </p:blipFill>
        <p:spPr>
          <a:xfrm>
            <a:off x="78634" y="4890716"/>
            <a:ext cx="6227104" cy="539628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30162" y="9565877"/>
            <a:ext cx="8642591" cy="482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3"/>
              </a:lnSpc>
              <a:spcBef>
                <a:spcPct val="0"/>
              </a:spcBef>
            </a:pPr>
            <a:endParaRPr/>
          </a:p>
        </p:txBody>
      </p:sp>
      <p:grpSp>
        <p:nvGrpSpPr>
          <p:cNvPr id="4" name="Group 4"/>
          <p:cNvGrpSpPr/>
          <p:nvPr/>
        </p:nvGrpSpPr>
        <p:grpSpPr>
          <a:xfrm>
            <a:off x="0" y="9387451"/>
            <a:ext cx="18288000" cy="899549"/>
            <a:chOff x="0" y="0"/>
            <a:chExt cx="6902367" cy="9719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902367" cy="971924"/>
            </a:xfrm>
            <a:custGeom>
              <a:avLst/>
              <a:gdLst/>
              <a:ahLst/>
              <a:cxnLst/>
              <a:rect l="l" t="t" r="r" b="b"/>
              <a:pathLst>
                <a:path w="6902367" h="971924">
                  <a:moveTo>
                    <a:pt x="0" y="0"/>
                  </a:moveTo>
                  <a:lnTo>
                    <a:pt x="6902367" y="0"/>
                  </a:lnTo>
                  <a:lnTo>
                    <a:pt x="6902367" y="971924"/>
                  </a:lnTo>
                  <a:lnTo>
                    <a:pt x="0" y="971924"/>
                  </a:lnTo>
                  <a:close/>
                </a:path>
              </a:pathLst>
            </a:custGeom>
            <a:solidFill>
              <a:srgbClr val="F1EEE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6902367" cy="1000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7015001" y="8279133"/>
            <a:ext cx="792857" cy="792857"/>
          </a:xfrm>
          <a:custGeom>
            <a:avLst/>
            <a:gdLst/>
            <a:ahLst/>
            <a:cxnLst/>
            <a:rect l="l" t="t" r="r" b="b"/>
            <a:pathLst>
              <a:path w="792857" h="792857">
                <a:moveTo>
                  <a:pt x="0" y="0"/>
                </a:moveTo>
                <a:lnTo>
                  <a:pt x="792857" y="0"/>
                </a:lnTo>
                <a:lnTo>
                  <a:pt x="792857" y="792856"/>
                </a:lnTo>
                <a:lnTo>
                  <a:pt x="0" y="7928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8" name="Group 8"/>
          <p:cNvGrpSpPr/>
          <p:nvPr/>
        </p:nvGrpSpPr>
        <p:grpSpPr>
          <a:xfrm>
            <a:off x="5831487" y="893021"/>
            <a:ext cx="10270435" cy="1354855"/>
            <a:chOff x="0" y="0"/>
            <a:chExt cx="13693914" cy="1806474"/>
          </a:xfrm>
        </p:grpSpPr>
        <p:sp>
          <p:nvSpPr>
            <p:cNvPr id="9" name="TextBox 9"/>
            <p:cNvSpPr txBox="1"/>
            <p:nvPr/>
          </p:nvSpPr>
          <p:spPr>
            <a:xfrm>
              <a:off x="0" y="0"/>
              <a:ext cx="13693914" cy="1219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200"/>
                </a:lnSpc>
              </a:pPr>
              <a:r>
                <a:rPr lang="en-US" sz="6000">
                  <a:solidFill>
                    <a:srgbClr val="000000"/>
                  </a:solidFill>
                  <a:latin typeface="Rosario Bold"/>
                </a:rPr>
                <a:t>Wat is </a:t>
              </a:r>
              <a:r>
                <a:rPr lang="en-US" sz="6000" err="1">
                  <a:solidFill>
                    <a:srgbClr val="000000"/>
                  </a:solidFill>
                  <a:latin typeface="Rosario Bold"/>
                </a:rPr>
                <a:t>mantelzorg</a:t>
              </a:r>
              <a:r>
                <a:rPr lang="en-US" sz="6000">
                  <a:solidFill>
                    <a:srgbClr val="000000"/>
                  </a:solidFill>
                  <a:latin typeface="Rosario Bold"/>
                </a:rPr>
                <a:t>?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492206"/>
              <a:ext cx="13693914" cy="3145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00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5486400" y="1844712"/>
            <a:ext cx="6906861" cy="0"/>
          </a:xfrm>
          <a:prstGeom prst="line">
            <a:avLst/>
          </a:prstGeom>
          <a:ln w="38100" cap="rnd">
            <a:solidFill>
              <a:srgbClr val="F1EEE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/>
          </a:p>
        </p:txBody>
      </p:sp>
      <p:grpSp>
        <p:nvGrpSpPr>
          <p:cNvPr id="12" name="Group 12"/>
          <p:cNvGrpSpPr/>
          <p:nvPr/>
        </p:nvGrpSpPr>
        <p:grpSpPr>
          <a:xfrm>
            <a:off x="2294628" y="3302044"/>
            <a:ext cx="14028570" cy="2734458"/>
            <a:chOff x="0" y="0"/>
            <a:chExt cx="3579866" cy="72018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79866" cy="720186"/>
            </a:xfrm>
            <a:custGeom>
              <a:avLst/>
              <a:gdLst/>
              <a:ahLst/>
              <a:cxnLst/>
              <a:rect l="l" t="t" r="r" b="b"/>
              <a:pathLst>
                <a:path w="3579866" h="720186">
                  <a:moveTo>
                    <a:pt x="29049" y="0"/>
                  </a:moveTo>
                  <a:lnTo>
                    <a:pt x="3550818" y="0"/>
                  </a:lnTo>
                  <a:cubicBezTo>
                    <a:pt x="3566861" y="0"/>
                    <a:pt x="3579866" y="13006"/>
                    <a:pt x="3579866" y="29049"/>
                  </a:cubicBezTo>
                  <a:lnTo>
                    <a:pt x="3579866" y="691138"/>
                  </a:lnTo>
                  <a:cubicBezTo>
                    <a:pt x="3579866" y="698842"/>
                    <a:pt x="3576806" y="706231"/>
                    <a:pt x="3571358" y="711678"/>
                  </a:cubicBezTo>
                  <a:cubicBezTo>
                    <a:pt x="3565911" y="717126"/>
                    <a:pt x="3558522" y="720186"/>
                    <a:pt x="3550818" y="720186"/>
                  </a:cubicBezTo>
                  <a:lnTo>
                    <a:pt x="29049" y="720186"/>
                  </a:lnTo>
                  <a:cubicBezTo>
                    <a:pt x="21344" y="720186"/>
                    <a:pt x="13956" y="717126"/>
                    <a:pt x="8508" y="711678"/>
                  </a:cubicBezTo>
                  <a:cubicBezTo>
                    <a:pt x="3060" y="706231"/>
                    <a:pt x="0" y="698842"/>
                    <a:pt x="0" y="691138"/>
                  </a:cubicBezTo>
                  <a:lnTo>
                    <a:pt x="0" y="29049"/>
                  </a:lnTo>
                  <a:cubicBezTo>
                    <a:pt x="0" y="21344"/>
                    <a:pt x="3060" y="13956"/>
                    <a:pt x="8508" y="8508"/>
                  </a:cubicBezTo>
                  <a:cubicBezTo>
                    <a:pt x="13956" y="3060"/>
                    <a:pt x="21344" y="0"/>
                    <a:pt x="29049" y="0"/>
                  </a:cubicBezTo>
                  <a:close/>
                </a:path>
              </a:pathLst>
            </a:custGeom>
            <a:solidFill>
              <a:srgbClr val="ADADAD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0"/>
              <a:ext cx="3579866" cy="9106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0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8700" y="912071"/>
            <a:ext cx="1394849" cy="28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50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Open Sans Bold Bold"/>
              </a:rPr>
              <a:t>LOGO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423549" y="3467100"/>
            <a:ext cx="13569824" cy="2375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Montserrat Bold Italics"/>
                <a:ea typeface="Montserrat Bold Italics"/>
              </a:rPr>
              <a:t>‘﻿Mantelzorg is de </a:t>
            </a:r>
            <a:r>
              <a:rPr lang="en-US" sz="2400" err="1">
                <a:solidFill>
                  <a:srgbClr val="FFFFFF"/>
                </a:solidFill>
                <a:latin typeface="Montserrat Bold Italics"/>
                <a:ea typeface="Montserrat Bold Italics"/>
              </a:rPr>
              <a:t>zorg</a:t>
            </a:r>
            <a:r>
              <a:rPr lang="en-US" sz="2400">
                <a:solidFill>
                  <a:srgbClr val="FFFFFF"/>
                </a:solidFill>
                <a:latin typeface="Montserrat Bold Italics"/>
                <a:ea typeface="Montserrat Bold Italics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Montserrat Bold Italics"/>
                <a:ea typeface="Montserrat Bold Italics"/>
              </a:rPr>
              <a:t>voor</a:t>
            </a:r>
            <a:r>
              <a:rPr lang="en-US" sz="2400">
                <a:solidFill>
                  <a:srgbClr val="FFFFFF"/>
                </a:solidFill>
                <a:latin typeface="Montserrat Bold Italics"/>
                <a:ea typeface="Montserrat Bold Italics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Montserrat Bold Italics"/>
                <a:ea typeface="Montserrat Bold Italics"/>
              </a:rPr>
              <a:t>chronisch</a:t>
            </a:r>
            <a:r>
              <a:rPr lang="en-US" sz="2400">
                <a:solidFill>
                  <a:srgbClr val="FFFFFF"/>
                </a:solidFill>
                <a:latin typeface="Montserrat Bold Italics"/>
                <a:ea typeface="Montserrat Bold Italics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Montserrat Bold Italics"/>
                <a:ea typeface="Montserrat Bold Italics"/>
              </a:rPr>
              <a:t>zieken</a:t>
            </a:r>
            <a:r>
              <a:rPr lang="en-US" sz="2400">
                <a:solidFill>
                  <a:srgbClr val="FFFFFF"/>
                </a:solidFill>
                <a:latin typeface="Montserrat Bold Italics"/>
                <a:ea typeface="Montserrat Bold Italics"/>
              </a:rPr>
              <a:t>, </a:t>
            </a:r>
            <a:r>
              <a:rPr lang="en-US" sz="2400" err="1">
                <a:solidFill>
                  <a:srgbClr val="FFFFFF"/>
                </a:solidFill>
                <a:latin typeface="Montserrat Bold Italics"/>
                <a:ea typeface="Montserrat Bold Italics"/>
              </a:rPr>
              <a:t>gehandicapten</a:t>
            </a:r>
            <a:r>
              <a:rPr lang="en-US" sz="2400">
                <a:solidFill>
                  <a:srgbClr val="FFFFFF"/>
                </a:solidFill>
                <a:latin typeface="Montserrat Bold Italics"/>
                <a:ea typeface="Montserrat Bold Italics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Montserrat Bold Italics"/>
                <a:ea typeface="Montserrat Bold Italics"/>
              </a:rPr>
              <a:t>en</a:t>
            </a:r>
            <a:r>
              <a:rPr lang="en-US" sz="2400">
                <a:solidFill>
                  <a:srgbClr val="FFFFFF"/>
                </a:solidFill>
                <a:latin typeface="Montserrat Bold Italics"/>
                <a:ea typeface="Montserrat Bold Italics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Montserrat Bold Italics"/>
                <a:ea typeface="Montserrat Bold Italics"/>
              </a:rPr>
              <a:t>hulpbehoevenden</a:t>
            </a:r>
            <a:r>
              <a:rPr lang="en-US" sz="2400">
                <a:solidFill>
                  <a:srgbClr val="FFFFFF"/>
                </a:solidFill>
                <a:latin typeface="Montserrat Bold Italics"/>
                <a:ea typeface="Montserrat Bold Italics"/>
              </a:rPr>
              <a:t> door </a:t>
            </a:r>
            <a:r>
              <a:rPr lang="en-US" sz="2400" err="1">
                <a:solidFill>
                  <a:srgbClr val="FFFFFF"/>
                </a:solidFill>
                <a:latin typeface="Montserrat Bold Italics"/>
                <a:ea typeface="Montserrat Bold Italics"/>
              </a:rPr>
              <a:t>naasten</a:t>
            </a:r>
            <a:r>
              <a:rPr lang="en-US" sz="2400">
                <a:solidFill>
                  <a:srgbClr val="FFFFFF"/>
                </a:solidFill>
                <a:latin typeface="Montserrat Bold Italics"/>
                <a:ea typeface="Montserrat Bold Italics"/>
              </a:rPr>
              <a:t>: </a:t>
            </a:r>
            <a:r>
              <a:rPr lang="en-US" sz="2400" err="1">
                <a:solidFill>
                  <a:srgbClr val="FFFFFF"/>
                </a:solidFill>
                <a:latin typeface="Montserrat Bold Italics"/>
                <a:ea typeface="Montserrat Bold Italics"/>
              </a:rPr>
              <a:t>familieleden</a:t>
            </a:r>
            <a:r>
              <a:rPr lang="en-US" sz="2400">
                <a:solidFill>
                  <a:srgbClr val="FFFFFF"/>
                </a:solidFill>
                <a:latin typeface="Montserrat Bold Italics"/>
                <a:ea typeface="Montserrat Bold Italics"/>
              </a:rPr>
              <a:t>, </a:t>
            </a:r>
            <a:r>
              <a:rPr lang="en-US" sz="2400" err="1">
                <a:solidFill>
                  <a:srgbClr val="FFFFFF"/>
                </a:solidFill>
                <a:latin typeface="Montserrat Bold Italics"/>
                <a:ea typeface="Montserrat Bold Italics"/>
              </a:rPr>
              <a:t>vrienden</a:t>
            </a:r>
            <a:r>
              <a:rPr lang="en-US" sz="2400">
                <a:solidFill>
                  <a:srgbClr val="FFFFFF"/>
                </a:solidFill>
                <a:latin typeface="Montserrat Bold Italics"/>
                <a:ea typeface="Montserrat Bold Italics"/>
              </a:rPr>
              <a:t>, </a:t>
            </a:r>
            <a:r>
              <a:rPr lang="en-US" sz="2400" err="1">
                <a:solidFill>
                  <a:srgbClr val="FFFFFF"/>
                </a:solidFill>
                <a:latin typeface="Montserrat Bold Italics"/>
                <a:ea typeface="Montserrat Bold Italics"/>
              </a:rPr>
              <a:t>kennissen</a:t>
            </a:r>
            <a:r>
              <a:rPr lang="en-US" sz="2400">
                <a:solidFill>
                  <a:srgbClr val="FFFFFF"/>
                </a:solidFill>
                <a:latin typeface="Montserrat Bold Italics"/>
                <a:ea typeface="Montserrat Bold Italics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Montserrat Bold Italics"/>
                <a:ea typeface="Montserrat Bold Italics"/>
              </a:rPr>
              <a:t>en</a:t>
            </a:r>
            <a:r>
              <a:rPr lang="en-US" sz="2400">
                <a:solidFill>
                  <a:srgbClr val="FFFFFF"/>
                </a:solidFill>
                <a:latin typeface="Montserrat Bold Italics"/>
                <a:ea typeface="Montserrat Bold Italics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Montserrat Bold Italics"/>
                <a:ea typeface="Montserrat Bold Italics"/>
              </a:rPr>
              <a:t>buren</a:t>
            </a:r>
            <a:r>
              <a:rPr lang="en-US" sz="2400">
                <a:solidFill>
                  <a:srgbClr val="FFFFFF"/>
                </a:solidFill>
                <a:latin typeface="Montserrat Bold Italics"/>
                <a:ea typeface="Montserrat Bold Italics"/>
              </a:rPr>
              <a:t>. </a:t>
            </a:r>
            <a:r>
              <a:rPr lang="en-US" sz="2400" err="1">
                <a:solidFill>
                  <a:srgbClr val="FFFFFF"/>
                </a:solidFill>
                <a:latin typeface="Montserrat Bold Italics"/>
                <a:ea typeface="Montserrat Bold Italics"/>
              </a:rPr>
              <a:t>Kenmerkend</a:t>
            </a:r>
            <a:r>
              <a:rPr lang="en-US" sz="2400">
                <a:solidFill>
                  <a:srgbClr val="FFFFFF"/>
                </a:solidFill>
                <a:latin typeface="Montserrat Bold Italics"/>
                <a:ea typeface="Montserrat Bold Italics"/>
              </a:rPr>
              <a:t> is de al </a:t>
            </a:r>
            <a:r>
              <a:rPr lang="en-US" sz="2400" err="1">
                <a:solidFill>
                  <a:srgbClr val="FFFFFF"/>
                </a:solidFill>
                <a:latin typeface="Montserrat Bold Italics"/>
                <a:ea typeface="Montserrat Bold Italics"/>
              </a:rPr>
              <a:t>bestaande</a:t>
            </a:r>
            <a:r>
              <a:rPr lang="en-US" sz="2400">
                <a:solidFill>
                  <a:srgbClr val="FFFFFF"/>
                </a:solidFill>
                <a:latin typeface="Montserrat Bold Italics"/>
                <a:ea typeface="Montserrat Bold Italics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Montserrat Bold Italics"/>
                <a:ea typeface="Montserrat Bold Italics"/>
              </a:rPr>
              <a:t>persoonlijke</a:t>
            </a:r>
            <a:r>
              <a:rPr lang="en-US" sz="2400">
                <a:solidFill>
                  <a:srgbClr val="FFFFFF"/>
                </a:solidFill>
                <a:latin typeface="Montserrat Bold Italics"/>
                <a:ea typeface="Montserrat Bold Italics"/>
              </a:rPr>
              <a:t> band </a:t>
            </a:r>
            <a:r>
              <a:rPr lang="en-US" sz="2400" err="1">
                <a:solidFill>
                  <a:srgbClr val="FFFFFF"/>
                </a:solidFill>
                <a:latin typeface="Montserrat Bold Italics"/>
                <a:ea typeface="Montserrat Bold Italics"/>
              </a:rPr>
              <a:t>tussen</a:t>
            </a:r>
            <a:r>
              <a:rPr lang="en-US" sz="2400">
                <a:solidFill>
                  <a:srgbClr val="FFFFFF"/>
                </a:solidFill>
                <a:latin typeface="Montserrat Bold Italics"/>
                <a:ea typeface="Montserrat Bold Italics"/>
              </a:rPr>
              <a:t> de </a:t>
            </a:r>
            <a:r>
              <a:rPr lang="en-US" sz="2400" err="1">
                <a:solidFill>
                  <a:srgbClr val="FFFFFF"/>
                </a:solidFill>
                <a:latin typeface="Montserrat Bold Italics"/>
                <a:ea typeface="Montserrat Bold Italics"/>
              </a:rPr>
              <a:t>mantelzorger</a:t>
            </a:r>
            <a:r>
              <a:rPr lang="en-US" sz="2400">
                <a:solidFill>
                  <a:srgbClr val="FFFFFF"/>
                </a:solidFill>
                <a:latin typeface="Montserrat Bold Italics"/>
                <a:ea typeface="Montserrat Bold Italics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Montserrat Bold Italics"/>
                <a:ea typeface="Montserrat Bold Italics"/>
              </a:rPr>
              <a:t>en</a:t>
            </a:r>
            <a:r>
              <a:rPr lang="en-US" sz="2400">
                <a:solidFill>
                  <a:srgbClr val="FFFFFF"/>
                </a:solidFill>
                <a:latin typeface="Montserrat Bold Italics"/>
                <a:ea typeface="Montserrat Bold Italics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Montserrat Bold Italics"/>
                <a:ea typeface="Montserrat Bold Italics"/>
              </a:rPr>
              <a:t>zijn</a:t>
            </a:r>
            <a:r>
              <a:rPr lang="en-US" sz="2400">
                <a:solidFill>
                  <a:srgbClr val="FFFFFF"/>
                </a:solidFill>
                <a:latin typeface="Montserrat Bold Italics"/>
                <a:ea typeface="Montserrat Bold Italics"/>
              </a:rPr>
              <a:t> of </a:t>
            </a:r>
            <a:r>
              <a:rPr lang="en-US" sz="2400" err="1">
                <a:solidFill>
                  <a:srgbClr val="FFFFFF"/>
                </a:solidFill>
                <a:latin typeface="Montserrat Bold Italics"/>
                <a:ea typeface="Montserrat Bold Italics"/>
              </a:rPr>
              <a:t>haar</a:t>
            </a:r>
            <a:r>
              <a:rPr lang="en-US" sz="2400">
                <a:solidFill>
                  <a:srgbClr val="FFFFFF"/>
                </a:solidFill>
                <a:latin typeface="Montserrat Bold Italics"/>
                <a:ea typeface="Montserrat Bold Italics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Montserrat Bold Italics"/>
                <a:ea typeface="Montserrat Bold Italics"/>
              </a:rPr>
              <a:t>naaste</a:t>
            </a:r>
            <a:r>
              <a:rPr lang="en-US" sz="2400">
                <a:solidFill>
                  <a:srgbClr val="FFFFFF"/>
                </a:solidFill>
                <a:latin typeface="Montserrat Bold Italics"/>
                <a:ea typeface="Montserrat Bold Italics"/>
              </a:rPr>
              <a:t>. </a:t>
            </a:r>
            <a:r>
              <a:rPr lang="en-US" sz="2400" err="1">
                <a:solidFill>
                  <a:srgbClr val="FFFFFF"/>
                </a:solidFill>
                <a:latin typeface="Montserrat Bold Italics"/>
                <a:ea typeface="Montserrat Bold Italics"/>
              </a:rPr>
              <a:t>Daarnaast</a:t>
            </a:r>
            <a:r>
              <a:rPr lang="en-US" sz="2400">
                <a:solidFill>
                  <a:srgbClr val="FFFFFF"/>
                </a:solidFill>
                <a:latin typeface="Montserrat Bold Italics"/>
                <a:ea typeface="Montserrat Bold Italics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Montserrat Bold Italics"/>
                <a:ea typeface="Montserrat Bold Italics"/>
              </a:rPr>
              <a:t>gaat</a:t>
            </a:r>
            <a:r>
              <a:rPr lang="en-US" sz="2400">
                <a:solidFill>
                  <a:srgbClr val="FFFFFF"/>
                </a:solidFill>
                <a:latin typeface="Montserrat Bold Italics"/>
                <a:ea typeface="Montserrat Bold Italics"/>
              </a:rPr>
              <a:t> het om </a:t>
            </a:r>
            <a:r>
              <a:rPr lang="en-US" sz="2400" err="1">
                <a:solidFill>
                  <a:srgbClr val="FFFFFF"/>
                </a:solidFill>
                <a:latin typeface="Montserrat Bold Italics"/>
                <a:ea typeface="Montserrat Bold Italics"/>
              </a:rPr>
              <a:t>langdurige</a:t>
            </a:r>
            <a:r>
              <a:rPr lang="en-US" sz="2400">
                <a:solidFill>
                  <a:srgbClr val="FFFFFF"/>
                </a:solidFill>
                <a:latin typeface="Montserrat Bold Italics"/>
                <a:ea typeface="Montserrat Bold Italics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Montserrat Bold Italics"/>
                <a:ea typeface="Montserrat Bold Italics"/>
              </a:rPr>
              <a:t>zorg</a:t>
            </a:r>
            <a:r>
              <a:rPr lang="en-US" sz="2400">
                <a:solidFill>
                  <a:srgbClr val="FFFFFF"/>
                </a:solidFill>
                <a:latin typeface="Montserrat Bold Italics"/>
                <a:ea typeface="Montserrat Bold Italics"/>
              </a:rPr>
              <a:t> die </a:t>
            </a:r>
            <a:r>
              <a:rPr lang="en-US" sz="2400" err="1">
                <a:solidFill>
                  <a:srgbClr val="FFFFFF"/>
                </a:solidFill>
                <a:latin typeface="Montserrat Bold Italics"/>
                <a:ea typeface="Montserrat Bold Italics"/>
              </a:rPr>
              <a:t>onbetaald</a:t>
            </a:r>
            <a:r>
              <a:rPr lang="en-US" sz="2400">
                <a:solidFill>
                  <a:srgbClr val="FFFFFF"/>
                </a:solidFill>
                <a:latin typeface="Montserrat Bold Italics"/>
                <a:ea typeface="Montserrat Bold Italics"/>
              </a:rPr>
              <a:t> is.’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75907" y="2520178"/>
            <a:ext cx="6925334" cy="657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00"/>
              </a:lnSpc>
            </a:pPr>
            <a:r>
              <a:rPr lang="en-US" sz="2900">
                <a:solidFill>
                  <a:srgbClr val="000000"/>
                </a:solidFill>
                <a:latin typeface="Montserrat Bold"/>
              </a:rPr>
              <a:t>Johannes </a:t>
            </a:r>
            <a:r>
              <a:rPr lang="en-US" sz="2900" err="1">
                <a:solidFill>
                  <a:srgbClr val="000000"/>
                </a:solidFill>
                <a:latin typeface="Montserrat Bold"/>
              </a:rPr>
              <a:t>Hattinga</a:t>
            </a:r>
            <a:r>
              <a:rPr lang="en-US" sz="290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900" err="1">
                <a:solidFill>
                  <a:srgbClr val="000000"/>
                </a:solidFill>
                <a:latin typeface="Montserrat Bold"/>
              </a:rPr>
              <a:t>Verschure</a:t>
            </a:r>
            <a:r>
              <a:rPr lang="en-US" sz="2900">
                <a:solidFill>
                  <a:srgbClr val="000000"/>
                </a:solidFill>
                <a:latin typeface="Montserrat Bold"/>
              </a:rPr>
              <a:t> 1972: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294628" y="6450763"/>
            <a:ext cx="13807294" cy="1573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26107" lvl="1" indent="-313054" algn="just">
              <a:lnSpc>
                <a:spcPts val="4175"/>
              </a:lnSpc>
              <a:buFont typeface="Arial"/>
              <a:buChar char="•"/>
            </a:pPr>
            <a:r>
              <a:rPr lang="en-US" sz="2899" err="1">
                <a:solidFill>
                  <a:srgbClr val="000000"/>
                </a:solidFill>
                <a:latin typeface="Montserrat"/>
              </a:rPr>
              <a:t>Zorgen</a:t>
            </a:r>
            <a:r>
              <a:rPr lang="en-US" sz="2899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99" err="1">
                <a:solidFill>
                  <a:srgbClr val="000000"/>
                </a:solidFill>
                <a:latin typeface="Montserrat"/>
              </a:rPr>
              <a:t>voor</a:t>
            </a:r>
            <a:r>
              <a:rPr lang="en-US" sz="2899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99" err="1">
                <a:solidFill>
                  <a:srgbClr val="000000"/>
                </a:solidFill>
                <a:latin typeface="Montserrat"/>
              </a:rPr>
              <a:t>een</a:t>
            </a:r>
            <a:r>
              <a:rPr lang="en-US" sz="2899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99" err="1">
                <a:solidFill>
                  <a:srgbClr val="000000"/>
                </a:solidFill>
                <a:latin typeface="Montserrat"/>
              </a:rPr>
              <a:t>naaste</a:t>
            </a:r>
            <a:r>
              <a:rPr lang="en-US" sz="2899">
                <a:solidFill>
                  <a:srgbClr val="000000"/>
                </a:solidFill>
                <a:latin typeface="Montserrat"/>
              </a:rPr>
              <a:t> die </a:t>
            </a:r>
            <a:r>
              <a:rPr lang="en-US" sz="2899" err="1">
                <a:solidFill>
                  <a:srgbClr val="000000"/>
                </a:solidFill>
                <a:latin typeface="Montserrat"/>
              </a:rPr>
              <a:t>langdurig</a:t>
            </a:r>
            <a:r>
              <a:rPr lang="en-US" sz="2899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99" err="1">
                <a:solidFill>
                  <a:srgbClr val="000000"/>
                </a:solidFill>
                <a:latin typeface="Montserrat"/>
              </a:rPr>
              <a:t>ziek</a:t>
            </a:r>
            <a:r>
              <a:rPr lang="en-US" sz="2899">
                <a:solidFill>
                  <a:srgbClr val="000000"/>
                </a:solidFill>
                <a:latin typeface="Montserrat"/>
              </a:rPr>
              <a:t> is, </a:t>
            </a:r>
            <a:r>
              <a:rPr lang="en-US" sz="2899" err="1">
                <a:solidFill>
                  <a:srgbClr val="000000"/>
                </a:solidFill>
                <a:latin typeface="Montserrat"/>
              </a:rPr>
              <a:t>een</a:t>
            </a:r>
            <a:r>
              <a:rPr lang="en-US" sz="2899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99" err="1">
                <a:solidFill>
                  <a:srgbClr val="000000"/>
                </a:solidFill>
                <a:latin typeface="Montserrat"/>
              </a:rPr>
              <a:t>beperking</a:t>
            </a:r>
            <a:r>
              <a:rPr lang="en-US" sz="2899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99" err="1">
                <a:solidFill>
                  <a:srgbClr val="000000"/>
                </a:solidFill>
                <a:latin typeface="Montserrat"/>
              </a:rPr>
              <a:t>heeft</a:t>
            </a:r>
            <a:r>
              <a:rPr lang="en-US" sz="2899">
                <a:solidFill>
                  <a:srgbClr val="000000"/>
                </a:solidFill>
                <a:latin typeface="Montserrat"/>
              </a:rPr>
              <a:t> of </a:t>
            </a:r>
            <a:r>
              <a:rPr lang="en-US" sz="2899" err="1">
                <a:solidFill>
                  <a:srgbClr val="000000"/>
                </a:solidFill>
                <a:latin typeface="Montserrat"/>
              </a:rPr>
              <a:t>hulpbehoevend</a:t>
            </a:r>
            <a:r>
              <a:rPr lang="en-US" sz="2899">
                <a:solidFill>
                  <a:srgbClr val="000000"/>
                </a:solidFill>
                <a:latin typeface="Montserrat"/>
              </a:rPr>
              <a:t> is.</a:t>
            </a:r>
          </a:p>
          <a:p>
            <a:pPr marL="626107" lvl="1" indent="-313054" algn="just">
              <a:lnSpc>
                <a:spcPts val="4175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Montserrat"/>
              </a:rPr>
              <a:t>Meer dan 8 </a:t>
            </a:r>
            <a:r>
              <a:rPr lang="en-US" sz="2899" err="1">
                <a:solidFill>
                  <a:srgbClr val="000000"/>
                </a:solidFill>
                <a:latin typeface="Montserrat"/>
              </a:rPr>
              <a:t>uur</a:t>
            </a:r>
            <a:r>
              <a:rPr lang="en-US" sz="2899">
                <a:solidFill>
                  <a:srgbClr val="000000"/>
                </a:solidFill>
                <a:latin typeface="Montserrat"/>
              </a:rPr>
              <a:t> per week, </a:t>
            </a:r>
            <a:r>
              <a:rPr lang="en-US" sz="2899" err="1">
                <a:solidFill>
                  <a:srgbClr val="000000"/>
                </a:solidFill>
                <a:latin typeface="Montserrat"/>
              </a:rPr>
              <a:t>langer</a:t>
            </a:r>
            <a:r>
              <a:rPr lang="en-US" sz="2899">
                <a:solidFill>
                  <a:srgbClr val="000000"/>
                </a:solidFill>
                <a:latin typeface="Montserrat"/>
              </a:rPr>
              <a:t> dan 3 </a:t>
            </a:r>
            <a:r>
              <a:rPr lang="en-US" sz="2899" err="1">
                <a:solidFill>
                  <a:srgbClr val="000000"/>
                </a:solidFill>
                <a:latin typeface="Montserrat"/>
              </a:rPr>
              <a:t>maanden</a:t>
            </a:r>
            <a:r>
              <a:rPr lang="en-US" sz="2899">
                <a:solidFill>
                  <a:srgbClr val="000000"/>
                </a:solidFill>
                <a:latin typeface="Montserrat"/>
              </a:rPr>
              <a:t> (</a:t>
            </a:r>
            <a:r>
              <a:rPr lang="en-US" sz="2899" err="1">
                <a:solidFill>
                  <a:srgbClr val="000000"/>
                </a:solidFill>
                <a:latin typeface="Montserrat"/>
              </a:rPr>
              <a:t>MantelzorgNL</a:t>
            </a:r>
            <a:r>
              <a:rPr lang="en-US" sz="2899">
                <a:solidFill>
                  <a:srgbClr val="000000"/>
                </a:solidFill>
                <a:latin typeface="Montserrat"/>
              </a:rPr>
              <a:t>, 2021).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30162" y="9565877"/>
            <a:ext cx="8642591" cy="482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3"/>
              </a:lnSpc>
              <a:spcBef>
                <a:spcPct val="0"/>
              </a:spcBef>
            </a:pPr>
            <a:endParaRPr/>
          </a:p>
        </p:txBody>
      </p:sp>
      <p:grpSp>
        <p:nvGrpSpPr>
          <p:cNvPr id="4" name="Group 4"/>
          <p:cNvGrpSpPr/>
          <p:nvPr/>
        </p:nvGrpSpPr>
        <p:grpSpPr>
          <a:xfrm>
            <a:off x="0" y="9387451"/>
            <a:ext cx="18288000" cy="899549"/>
            <a:chOff x="0" y="0"/>
            <a:chExt cx="6902367" cy="9719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902367" cy="971924"/>
            </a:xfrm>
            <a:custGeom>
              <a:avLst/>
              <a:gdLst/>
              <a:ahLst/>
              <a:cxnLst/>
              <a:rect l="l" t="t" r="r" b="b"/>
              <a:pathLst>
                <a:path w="6902367" h="971924">
                  <a:moveTo>
                    <a:pt x="0" y="0"/>
                  </a:moveTo>
                  <a:lnTo>
                    <a:pt x="6902367" y="0"/>
                  </a:lnTo>
                  <a:lnTo>
                    <a:pt x="6902367" y="971924"/>
                  </a:lnTo>
                  <a:lnTo>
                    <a:pt x="0" y="971924"/>
                  </a:lnTo>
                  <a:close/>
                </a:path>
              </a:pathLst>
            </a:custGeom>
            <a:solidFill>
              <a:srgbClr val="F1EEE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6902367" cy="1000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7015001" y="8279133"/>
            <a:ext cx="792857" cy="792857"/>
          </a:xfrm>
          <a:custGeom>
            <a:avLst/>
            <a:gdLst/>
            <a:ahLst/>
            <a:cxnLst/>
            <a:rect l="l" t="t" r="r" b="b"/>
            <a:pathLst>
              <a:path w="792857" h="792857">
                <a:moveTo>
                  <a:pt x="0" y="0"/>
                </a:moveTo>
                <a:lnTo>
                  <a:pt x="792857" y="0"/>
                </a:lnTo>
                <a:lnTo>
                  <a:pt x="792857" y="792856"/>
                </a:lnTo>
                <a:lnTo>
                  <a:pt x="0" y="7928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8" name="Group 8"/>
          <p:cNvGrpSpPr/>
          <p:nvPr/>
        </p:nvGrpSpPr>
        <p:grpSpPr>
          <a:xfrm>
            <a:off x="4008782" y="809242"/>
            <a:ext cx="12093140" cy="1438832"/>
            <a:chOff x="-2430273" y="-111705"/>
            <a:chExt cx="16124187" cy="1918443"/>
          </a:xfrm>
        </p:grpSpPr>
        <p:sp>
          <p:nvSpPr>
            <p:cNvPr id="9" name="TextBox 9"/>
            <p:cNvSpPr txBox="1"/>
            <p:nvPr/>
          </p:nvSpPr>
          <p:spPr>
            <a:xfrm>
              <a:off x="-2430273" y="-111705"/>
              <a:ext cx="13693914" cy="1219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200"/>
                </a:lnSpc>
              </a:pPr>
              <a:r>
                <a:rPr lang="en-US" sz="6000" err="1">
                  <a:solidFill>
                    <a:srgbClr val="000000"/>
                  </a:solidFill>
                  <a:latin typeface="Rosario Bold"/>
                </a:rPr>
                <a:t>Mantelzorger</a:t>
              </a:r>
              <a:r>
                <a:rPr lang="en-US" sz="6000">
                  <a:solidFill>
                    <a:srgbClr val="000000"/>
                  </a:solidFill>
                  <a:latin typeface="Rosario Bold"/>
                </a:rPr>
                <a:t> op </a:t>
              </a:r>
              <a:r>
                <a:rPr lang="en-US" sz="6000" err="1">
                  <a:solidFill>
                    <a:srgbClr val="000000"/>
                  </a:solidFill>
                  <a:latin typeface="Rosario Bold"/>
                </a:rPr>
                <a:t>jonge</a:t>
              </a:r>
              <a:r>
                <a:rPr lang="en-US" sz="6000">
                  <a:solidFill>
                    <a:srgbClr val="000000"/>
                  </a:solidFill>
                  <a:latin typeface="Rosario Bold"/>
                </a:rPr>
                <a:t> </a:t>
              </a:r>
              <a:r>
                <a:rPr lang="en-US" sz="6000" err="1">
                  <a:solidFill>
                    <a:srgbClr val="000000"/>
                  </a:solidFill>
                  <a:latin typeface="Rosario Bold"/>
                </a:rPr>
                <a:t>leeftijd</a:t>
              </a:r>
              <a:endParaRPr lang="en-US" sz="6000">
                <a:solidFill>
                  <a:srgbClr val="000000"/>
                </a:solidFill>
                <a:latin typeface="Rosario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492206"/>
              <a:ext cx="13693914" cy="3145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00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5486400" y="1844712"/>
            <a:ext cx="6906861" cy="0"/>
          </a:xfrm>
          <a:prstGeom prst="line">
            <a:avLst/>
          </a:prstGeom>
          <a:ln w="38100" cap="rnd">
            <a:solidFill>
              <a:srgbClr val="F1EEE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/>
          </a:p>
        </p:txBody>
      </p:sp>
      <p:sp>
        <p:nvSpPr>
          <p:cNvPr id="15" name="TextBox 15"/>
          <p:cNvSpPr txBox="1"/>
          <p:nvPr/>
        </p:nvSpPr>
        <p:spPr>
          <a:xfrm>
            <a:off x="1028700" y="912071"/>
            <a:ext cx="1394849" cy="28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50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Open Sans Bold Bold"/>
              </a:rPr>
              <a:t>LOGO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240352" y="2767536"/>
            <a:ext cx="13807294" cy="1034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26107" lvl="1" indent="-313054" algn="just">
              <a:lnSpc>
                <a:spcPts val="4175"/>
              </a:lnSpc>
              <a:buFont typeface="Arial"/>
              <a:buChar char="•"/>
            </a:pPr>
            <a:r>
              <a:rPr lang="nl-NL" sz="2899">
                <a:solidFill>
                  <a:srgbClr val="000000"/>
                </a:solidFill>
                <a:latin typeface="Montserrat"/>
              </a:rPr>
              <a:t>Kinderen en jongeren tot en met 24 jaar, die opgroeien met een gezinslid dat ziek is of een beperking heeft.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EA4CD6B9-0676-F323-C7FD-3595356A9EA7}"/>
              </a:ext>
            </a:extLst>
          </p:cNvPr>
          <p:cNvSpPr txBox="1"/>
          <p:nvPr/>
        </p:nvSpPr>
        <p:spPr>
          <a:xfrm>
            <a:off x="4572000" y="4822767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nl-NL"/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9CFDE89B-F5D8-4777-F275-E71F6FA5BA24}"/>
              </a:ext>
            </a:extLst>
          </p:cNvPr>
          <p:cNvSpPr txBox="1"/>
          <p:nvPr/>
        </p:nvSpPr>
        <p:spPr>
          <a:xfrm>
            <a:off x="2847764" y="4787824"/>
            <a:ext cx="744538" cy="1628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40"/>
              </a:lnSpc>
            </a:pPr>
            <a:r>
              <a:rPr lang="en-US" sz="15000">
                <a:latin typeface="Montserrat Classic Bold"/>
              </a:rPr>
              <a:t>1</a:t>
            </a:r>
            <a:r>
              <a:rPr lang="en-US" sz="15000">
                <a:solidFill>
                  <a:srgbClr val="000000"/>
                </a:solidFill>
                <a:latin typeface="Montserrat Classic Bold"/>
              </a:rPr>
              <a:t> </a:t>
            </a:r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35DD5E7B-24A2-1BB3-DFEF-74EF458888E6}"/>
              </a:ext>
            </a:extLst>
          </p:cNvPr>
          <p:cNvSpPr txBox="1"/>
          <p:nvPr/>
        </p:nvSpPr>
        <p:spPr>
          <a:xfrm>
            <a:off x="4396404" y="4767330"/>
            <a:ext cx="1676400" cy="1628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40"/>
              </a:lnSpc>
            </a:pPr>
            <a:r>
              <a:rPr lang="en-US" sz="15000">
                <a:latin typeface="Montserrat Classic Bold"/>
              </a:rPr>
              <a:t>5</a:t>
            </a: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BD7A26DD-C9EB-3B39-F704-CD2BD94C6EE1}"/>
              </a:ext>
            </a:extLst>
          </p:cNvPr>
          <p:cNvSpPr txBox="1"/>
          <p:nvPr/>
        </p:nvSpPr>
        <p:spPr>
          <a:xfrm>
            <a:off x="2421116" y="4416798"/>
            <a:ext cx="314884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4000" indent="144000" algn="ctr">
              <a:spcBef>
                <a:spcPts val="600"/>
              </a:spcBef>
              <a:spcAft>
                <a:spcPts val="600"/>
              </a:spcAft>
            </a:pPr>
            <a:r>
              <a:rPr lang="en-US" sz="6600">
                <a:latin typeface="Montserrat"/>
              </a:rPr>
              <a:t>op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58106FEB-C888-848B-4A00-BF0281BA7BFA}"/>
              </a:ext>
            </a:extLst>
          </p:cNvPr>
          <p:cNvSpPr txBox="1"/>
          <p:nvPr/>
        </p:nvSpPr>
        <p:spPr>
          <a:xfrm>
            <a:off x="2413821" y="5167856"/>
            <a:ext cx="314884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4000" indent="144000" algn="ctr">
              <a:spcBef>
                <a:spcPts val="600"/>
              </a:spcBef>
              <a:spcAft>
                <a:spcPts val="600"/>
              </a:spcAft>
            </a:pPr>
            <a:r>
              <a:rPr lang="en-US" sz="6600">
                <a:latin typeface="Montserrat"/>
              </a:rPr>
              <a:t>de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3CF25D31-C44A-E830-4F94-62E338C169D3}"/>
              </a:ext>
            </a:extLst>
          </p:cNvPr>
          <p:cNvSpPr txBox="1"/>
          <p:nvPr/>
        </p:nvSpPr>
        <p:spPr>
          <a:xfrm>
            <a:off x="6072804" y="5029356"/>
            <a:ext cx="123409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>
                <a:latin typeface="Montserrat"/>
              </a:rPr>
              <a:t>kinderen/jongeren is mantelzorger </a:t>
            </a:r>
          </a:p>
        </p:txBody>
      </p:sp>
      <p:sp>
        <p:nvSpPr>
          <p:cNvPr id="29" name="TextBox 18">
            <a:extLst>
              <a:ext uri="{FF2B5EF4-FFF2-40B4-BE49-F238E27FC236}">
                <a16:creationId xmlns:a16="http://schemas.microsoft.com/office/drawing/2014/main" id="{A3A7C2BE-4DC9-4684-CF18-0EBFAA49AF51}"/>
              </a:ext>
            </a:extLst>
          </p:cNvPr>
          <p:cNvSpPr txBox="1"/>
          <p:nvPr/>
        </p:nvSpPr>
        <p:spPr>
          <a:xfrm>
            <a:off x="2590800" y="6884478"/>
            <a:ext cx="13807294" cy="927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899">
                <a:solidFill>
                  <a:srgbClr val="000000"/>
                </a:solidFill>
                <a:latin typeface="Montserrat"/>
              </a:rPr>
              <a:t>Oppassen, regeltaken, tolken, huishoudelijke taken, persoonlijke verzorging, emotionele steun, de zorg voor broers/zussen.</a:t>
            </a:r>
          </a:p>
        </p:txBody>
      </p:sp>
    </p:spTree>
    <p:extLst>
      <p:ext uri="{BB962C8B-B14F-4D97-AF65-F5344CB8AC3E}">
        <p14:creationId xmlns:p14="http://schemas.microsoft.com/office/powerpoint/2010/main" val="492757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30162" y="9565877"/>
            <a:ext cx="8642591" cy="482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3"/>
              </a:lnSpc>
              <a:spcBef>
                <a:spcPct val="0"/>
              </a:spcBef>
            </a:pPr>
            <a:endParaRPr/>
          </a:p>
        </p:txBody>
      </p:sp>
      <p:grpSp>
        <p:nvGrpSpPr>
          <p:cNvPr id="4" name="Group 4"/>
          <p:cNvGrpSpPr/>
          <p:nvPr/>
        </p:nvGrpSpPr>
        <p:grpSpPr>
          <a:xfrm>
            <a:off x="0" y="9387451"/>
            <a:ext cx="18288000" cy="899549"/>
            <a:chOff x="0" y="0"/>
            <a:chExt cx="6902367" cy="9719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902367" cy="971924"/>
            </a:xfrm>
            <a:custGeom>
              <a:avLst/>
              <a:gdLst/>
              <a:ahLst/>
              <a:cxnLst/>
              <a:rect l="l" t="t" r="r" b="b"/>
              <a:pathLst>
                <a:path w="6902367" h="971924">
                  <a:moveTo>
                    <a:pt x="0" y="0"/>
                  </a:moveTo>
                  <a:lnTo>
                    <a:pt x="6902367" y="0"/>
                  </a:lnTo>
                  <a:lnTo>
                    <a:pt x="6902367" y="971924"/>
                  </a:lnTo>
                  <a:lnTo>
                    <a:pt x="0" y="971924"/>
                  </a:lnTo>
                  <a:close/>
                </a:path>
              </a:pathLst>
            </a:custGeom>
            <a:solidFill>
              <a:srgbClr val="F1EEE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6902367" cy="1000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7015001" y="8279133"/>
            <a:ext cx="792857" cy="792857"/>
          </a:xfrm>
          <a:custGeom>
            <a:avLst/>
            <a:gdLst/>
            <a:ahLst/>
            <a:cxnLst/>
            <a:rect l="l" t="t" r="r" b="b"/>
            <a:pathLst>
              <a:path w="792857" h="792857">
                <a:moveTo>
                  <a:pt x="0" y="0"/>
                </a:moveTo>
                <a:lnTo>
                  <a:pt x="792857" y="0"/>
                </a:lnTo>
                <a:lnTo>
                  <a:pt x="792857" y="792856"/>
                </a:lnTo>
                <a:lnTo>
                  <a:pt x="0" y="7928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8" name="Group 8"/>
          <p:cNvGrpSpPr/>
          <p:nvPr/>
        </p:nvGrpSpPr>
        <p:grpSpPr>
          <a:xfrm>
            <a:off x="4876800" y="848642"/>
            <a:ext cx="11225122" cy="1399432"/>
            <a:chOff x="-1272916" y="-59172"/>
            <a:chExt cx="14966830" cy="1865910"/>
          </a:xfrm>
        </p:grpSpPr>
        <p:sp>
          <p:nvSpPr>
            <p:cNvPr id="9" name="TextBox 9"/>
            <p:cNvSpPr txBox="1"/>
            <p:nvPr/>
          </p:nvSpPr>
          <p:spPr>
            <a:xfrm>
              <a:off x="-1272916" y="-59172"/>
              <a:ext cx="13693914" cy="1219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200"/>
                </a:lnSpc>
              </a:pPr>
              <a:r>
                <a:rPr lang="en-US" sz="6000" err="1">
                  <a:solidFill>
                    <a:srgbClr val="000000"/>
                  </a:solidFill>
                  <a:latin typeface="Rosario Bold"/>
                </a:rPr>
                <a:t>Werkende</a:t>
              </a:r>
              <a:r>
                <a:rPr lang="en-US" sz="6000">
                  <a:solidFill>
                    <a:srgbClr val="000000"/>
                  </a:solidFill>
                  <a:latin typeface="Rosario Bold"/>
                </a:rPr>
                <a:t> </a:t>
              </a:r>
              <a:r>
                <a:rPr lang="en-US" sz="6000" err="1">
                  <a:solidFill>
                    <a:srgbClr val="000000"/>
                  </a:solidFill>
                  <a:latin typeface="Rosario Bold"/>
                </a:rPr>
                <a:t>mantelzorgers</a:t>
              </a:r>
              <a:endParaRPr lang="en-US" sz="6000">
                <a:solidFill>
                  <a:srgbClr val="000000"/>
                </a:solidFill>
                <a:latin typeface="Rosario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492206"/>
              <a:ext cx="13693914" cy="3145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00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5486400" y="1844712"/>
            <a:ext cx="6906861" cy="0"/>
          </a:xfrm>
          <a:prstGeom prst="line">
            <a:avLst/>
          </a:prstGeom>
          <a:ln w="38100" cap="rnd">
            <a:solidFill>
              <a:srgbClr val="F1EEE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/>
          </a:p>
        </p:txBody>
      </p:sp>
      <p:sp>
        <p:nvSpPr>
          <p:cNvPr id="15" name="TextBox 15"/>
          <p:cNvSpPr txBox="1"/>
          <p:nvPr/>
        </p:nvSpPr>
        <p:spPr>
          <a:xfrm>
            <a:off x="1028700" y="912071"/>
            <a:ext cx="1394849" cy="28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50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Open Sans Bold Bold"/>
              </a:rPr>
              <a:t>LOGO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EA4CD6B9-0676-F323-C7FD-3595356A9EA7}"/>
              </a:ext>
            </a:extLst>
          </p:cNvPr>
          <p:cNvSpPr txBox="1"/>
          <p:nvPr/>
        </p:nvSpPr>
        <p:spPr>
          <a:xfrm>
            <a:off x="4784035" y="2936081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nl-NL"/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9CFDE89B-F5D8-4777-F275-E71F6FA5BA24}"/>
              </a:ext>
            </a:extLst>
          </p:cNvPr>
          <p:cNvSpPr txBox="1"/>
          <p:nvPr/>
        </p:nvSpPr>
        <p:spPr>
          <a:xfrm>
            <a:off x="3059799" y="2901138"/>
            <a:ext cx="744538" cy="1628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40"/>
              </a:lnSpc>
            </a:pPr>
            <a:r>
              <a:rPr lang="en-US" sz="15000">
                <a:latin typeface="Montserrat Classic Bold"/>
              </a:rPr>
              <a:t>1</a:t>
            </a:r>
            <a:r>
              <a:rPr lang="en-US" sz="15000">
                <a:solidFill>
                  <a:srgbClr val="000000"/>
                </a:solidFill>
                <a:latin typeface="Montserrat Classic Bold"/>
              </a:rPr>
              <a:t> </a:t>
            </a:r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35DD5E7B-24A2-1BB3-DFEF-74EF458888E6}"/>
              </a:ext>
            </a:extLst>
          </p:cNvPr>
          <p:cNvSpPr txBox="1"/>
          <p:nvPr/>
        </p:nvSpPr>
        <p:spPr>
          <a:xfrm>
            <a:off x="4608439" y="2880644"/>
            <a:ext cx="1676400" cy="1628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40"/>
              </a:lnSpc>
            </a:pPr>
            <a:r>
              <a:rPr lang="en-US" sz="15000">
                <a:latin typeface="Montserrat Classic Bold"/>
              </a:rPr>
              <a:t>4</a:t>
            </a: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BD7A26DD-C9EB-3B39-F704-CD2BD94C6EE1}"/>
              </a:ext>
            </a:extLst>
          </p:cNvPr>
          <p:cNvSpPr txBox="1"/>
          <p:nvPr/>
        </p:nvSpPr>
        <p:spPr>
          <a:xfrm>
            <a:off x="2633151" y="2530112"/>
            <a:ext cx="314884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4000" indent="144000" algn="ctr">
              <a:spcBef>
                <a:spcPts val="600"/>
              </a:spcBef>
              <a:spcAft>
                <a:spcPts val="600"/>
              </a:spcAft>
            </a:pPr>
            <a:r>
              <a:rPr lang="en-US" sz="6600">
                <a:latin typeface="Montserrat"/>
              </a:rPr>
              <a:t>op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58106FEB-C888-848B-4A00-BF0281BA7BFA}"/>
              </a:ext>
            </a:extLst>
          </p:cNvPr>
          <p:cNvSpPr txBox="1"/>
          <p:nvPr/>
        </p:nvSpPr>
        <p:spPr>
          <a:xfrm>
            <a:off x="2625856" y="3281170"/>
            <a:ext cx="314884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4000" indent="144000" algn="ctr">
              <a:spcBef>
                <a:spcPts val="600"/>
              </a:spcBef>
              <a:spcAft>
                <a:spcPts val="600"/>
              </a:spcAft>
            </a:pPr>
            <a:r>
              <a:rPr lang="en-US" sz="6600">
                <a:latin typeface="Montserrat"/>
              </a:rPr>
              <a:t>de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3CF25D31-C44A-E830-4F94-62E338C169D3}"/>
              </a:ext>
            </a:extLst>
          </p:cNvPr>
          <p:cNvSpPr txBox="1"/>
          <p:nvPr/>
        </p:nvSpPr>
        <p:spPr>
          <a:xfrm>
            <a:off x="6284839" y="2869477"/>
            <a:ext cx="88623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>
                <a:latin typeface="Montserrat"/>
              </a:rPr>
              <a:t>werknemers in Nederland combineert mantelzorg met werk.</a:t>
            </a:r>
          </a:p>
        </p:txBody>
      </p:sp>
      <p:sp>
        <p:nvSpPr>
          <p:cNvPr id="29" name="TextBox 18">
            <a:extLst>
              <a:ext uri="{FF2B5EF4-FFF2-40B4-BE49-F238E27FC236}">
                <a16:creationId xmlns:a16="http://schemas.microsoft.com/office/drawing/2014/main" id="{A3A7C2BE-4DC9-4684-CF18-0EBFAA49AF51}"/>
              </a:ext>
            </a:extLst>
          </p:cNvPr>
          <p:cNvSpPr txBox="1"/>
          <p:nvPr/>
        </p:nvSpPr>
        <p:spPr>
          <a:xfrm>
            <a:off x="1852359" y="4818803"/>
            <a:ext cx="14583282" cy="3615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899" b="1">
                <a:solidFill>
                  <a:srgbClr val="000000"/>
                </a:solidFill>
                <a:latin typeface="Montserrat"/>
              </a:rPr>
              <a:t>Een aantal tips voor jou als mantelzorger zijn: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>
                <a:solidFill>
                  <a:srgbClr val="000000"/>
                </a:solidFill>
                <a:latin typeface="Montserrat"/>
              </a:rPr>
              <a:t>Maak het op tijd bespreekbaar, wacht niet tot de combinatie niet meer lukt;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>
                <a:solidFill>
                  <a:srgbClr val="000000"/>
                </a:solidFill>
                <a:latin typeface="Montserrat"/>
              </a:rPr>
              <a:t>Denk na over welke ondersteuning jou kan helpen, sta open voor suggesties;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>
                <a:solidFill>
                  <a:srgbClr val="000000"/>
                </a:solidFill>
                <a:latin typeface="Montserrat"/>
              </a:rPr>
              <a:t>Zorg dat leidinggevende en collega’s zich in kunnen leven in jouw situatie, dat levert begrip op;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>
                <a:solidFill>
                  <a:srgbClr val="000000"/>
                </a:solidFill>
                <a:latin typeface="Montserrat"/>
              </a:rPr>
              <a:t>Leg afspraken vast en evalueer regelmatig: werken ze nog goed voor jou en de organisatie.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l-NL" sz="2899">
              <a:solidFill>
                <a:srgbClr val="000000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668649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387451"/>
            <a:ext cx="18288000" cy="899549"/>
            <a:chOff x="0" y="0"/>
            <a:chExt cx="6902367" cy="9719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02367" cy="971924"/>
            </a:xfrm>
            <a:custGeom>
              <a:avLst/>
              <a:gdLst/>
              <a:ahLst/>
              <a:cxnLst/>
              <a:rect l="l" t="t" r="r" b="b"/>
              <a:pathLst>
                <a:path w="6902367" h="971924">
                  <a:moveTo>
                    <a:pt x="0" y="0"/>
                  </a:moveTo>
                  <a:lnTo>
                    <a:pt x="6902367" y="0"/>
                  </a:lnTo>
                  <a:lnTo>
                    <a:pt x="6902367" y="971924"/>
                  </a:lnTo>
                  <a:lnTo>
                    <a:pt x="0" y="971924"/>
                  </a:lnTo>
                  <a:close/>
                </a:path>
              </a:pathLst>
            </a:custGeom>
            <a:solidFill>
              <a:srgbClr val="F1EEE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902367" cy="1000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40535" y="1300991"/>
            <a:ext cx="9206929" cy="1556154"/>
            <a:chOff x="0" y="0"/>
            <a:chExt cx="12275906" cy="2074871"/>
          </a:xfrm>
        </p:grpSpPr>
        <p:sp>
          <p:nvSpPr>
            <p:cNvPr id="6" name="TextBox 6"/>
            <p:cNvSpPr txBox="1"/>
            <p:nvPr/>
          </p:nvSpPr>
          <p:spPr>
            <a:xfrm>
              <a:off x="0" y="0"/>
              <a:ext cx="12275906" cy="1219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00"/>
                </a:lnSpc>
              </a:pPr>
              <a:r>
                <a:rPr lang="en-US" sz="6000">
                  <a:solidFill>
                    <a:srgbClr val="000000"/>
                  </a:solidFill>
                  <a:latin typeface="Rosario Bold"/>
                </a:rPr>
                <a:t>Fases in mantelzorgen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396956"/>
              <a:ext cx="12275906" cy="678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5690570" y="2375470"/>
            <a:ext cx="6906861" cy="0"/>
          </a:xfrm>
          <a:prstGeom prst="line">
            <a:avLst/>
          </a:prstGeom>
          <a:ln w="38100" cap="rnd">
            <a:solidFill>
              <a:srgbClr val="F1EEE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>
            <a:off x="-1" y="3136682"/>
            <a:ext cx="5976029" cy="1635945"/>
          </a:xfrm>
          <a:custGeom>
            <a:avLst/>
            <a:gdLst/>
            <a:ahLst/>
            <a:cxnLst/>
            <a:rect l="l" t="t" r="r" b="b"/>
            <a:pathLst>
              <a:path w="7315200" h="1635945">
                <a:moveTo>
                  <a:pt x="0" y="0"/>
                </a:moveTo>
                <a:lnTo>
                  <a:pt x="7315200" y="0"/>
                </a:lnTo>
                <a:lnTo>
                  <a:pt x="7315200" y="1635944"/>
                </a:lnTo>
                <a:lnTo>
                  <a:pt x="0" y="16359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2409" r="1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Freeform 10"/>
          <p:cNvSpPr/>
          <p:nvPr/>
        </p:nvSpPr>
        <p:spPr>
          <a:xfrm>
            <a:off x="5671511" y="3136682"/>
            <a:ext cx="3268099" cy="2436219"/>
          </a:xfrm>
          <a:custGeom>
            <a:avLst/>
            <a:gdLst/>
            <a:ahLst/>
            <a:cxnLst/>
            <a:rect l="l" t="t" r="r" b="b"/>
            <a:pathLst>
              <a:path w="3268099" h="2436219">
                <a:moveTo>
                  <a:pt x="0" y="0"/>
                </a:moveTo>
                <a:lnTo>
                  <a:pt x="3268099" y="0"/>
                </a:lnTo>
                <a:lnTo>
                  <a:pt x="3268099" y="2436219"/>
                </a:lnTo>
                <a:lnTo>
                  <a:pt x="0" y="24362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>
          <a:xfrm flipH="1" flipV="1">
            <a:off x="7296036" y="5563376"/>
            <a:ext cx="3268099" cy="2436219"/>
          </a:xfrm>
          <a:custGeom>
            <a:avLst/>
            <a:gdLst/>
            <a:ahLst/>
            <a:cxnLst/>
            <a:rect l="l" t="t" r="r" b="b"/>
            <a:pathLst>
              <a:path w="3268099" h="2436219">
                <a:moveTo>
                  <a:pt x="3268099" y="2436219"/>
                </a:moveTo>
                <a:lnTo>
                  <a:pt x="0" y="2436219"/>
                </a:lnTo>
                <a:lnTo>
                  <a:pt x="0" y="0"/>
                </a:lnTo>
                <a:lnTo>
                  <a:pt x="3268099" y="0"/>
                </a:lnTo>
                <a:lnTo>
                  <a:pt x="3268099" y="243621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2" name="Freeform 12"/>
          <p:cNvSpPr/>
          <p:nvPr/>
        </p:nvSpPr>
        <p:spPr>
          <a:xfrm>
            <a:off x="10439400" y="6373756"/>
            <a:ext cx="7315200" cy="1625839"/>
          </a:xfrm>
          <a:custGeom>
            <a:avLst/>
            <a:gdLst/>
            <a:ahLst/>
            <a:cxnLst/>
            <a:rect l="l" t="t" r="r" b="b"/>
            <a:pathLst>
              <a:path w="7315200" h="1635945">
                <a:moveTo>
                  <a:pt x="0" y="0"/>
                </a:moveTo>
                <a:lnTo>
                  <a:pt x="7315200" y="0"/>
                </a:lnTo>
                <a:lnTo>
                  <a:pt x="7315200" y="1635944"/>
                </a:lnTo>
                <a:lnTo>
                  <a:pt x="0" y="16359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3" name="Freeform 13"/>
          <p:cNvSpPr/>
          <p:nvPr/>
        </p:nvSpPr>
        <p:spPr>
          <a:xfrm>
            <a:off x="17522897" y="6363651"/>
            <a:ext cx="765103" cy="1635945"/>
          </a:xfrm>
          <a:custGeom>
            <a:avLst/>
            <a:gdLst/>
            <a:ahLst/>
            <a:cxnLst/>
            <a:rect l="l" t="t" r="r" b="b"/>
            <a:pathLst>
              <a:path w="7315200" h="1635945">
                <a:moveTo>
                  <a:pt x="0" y="0"/>
                </a:moveTo>
                <a:lnTo>
                  <a:pt x="7315200" y="0"/>
                </a:lnTo>
                <a:lnTo>
                  <a:pt x="7315200" y="1635944"/>
                </a:lnTo>
                <a:lnTo>
                  <a:pt x="0" y="16359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" r="-856106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4" name="Freeform 14"/>
          <p:cNvSpPr/>
          <p:nvPr/>
        </p:nvSpPr>
        <p:spPr>
          <a:xfrm>
            <a:off x="931805" y="2044478"/>
            <a:ext cx="947233" cy="1419559"/>
          </a:xfrm>
          <a:custGeom>
            <a:avLst/>
            <a:gdLst/>
            <a:ahLst/>
            <a:cxnLst/>
            <a:rect l="l" t="t" r="r" b="b"/>
            <a:pathLst>
              <a:path w="947233" h="1419559">
                <a:moveTo>
                  <a:pt x="0" y="0"/>
                </a:moveTo>
                <a:lnTo>
                  <a:pt x="947233" y="0"/>
                </a:lnTo>
                <a:lnTo>
                  <a:pt x="947233" y="1419559"/>
                </a:lnTo>
                <a:lnTo>
                  <a:pt x="0" y="14195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TextBox 15"/>
          <p:cNvSpPr txBox="1"/>
          <p:nvPr/>
        </p:nvSpPr>
        <p:spPr>
          <a:xfrm>
            <a:off x="962025" y="912071"/>
            <a:ext cx="1394849" cy="28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50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Open Sans Bold Bold"/>
              </a:rPr>
              <a:t>LOGO</a:t>
            </a:r>
          </a:p>
        </p:txBody>
      </p:sp>
      <p:sp>
        <p:nvSpPr>
          <p:cNvPr id="16" name="Freeform 16"/>
          <p:cNvSpPr/>
          <p:nvPr/>
        </p:nvSpPr>
        <p:spPr>
          <a:xfrm>
            <a:off x="5028796" y="3645012"/>
            <a:ext cx="947233" cy="1419559"/>
          </a:xfrm>
          <a:custGeom>
            <a:avLst/>
            <a:gdLst/>
            <a:ahLst/>
            <a:cxnLst/>
            <a:rect l="l" t="t" r="r" b="b"/>
            <a:pathLst>
              <a:path w="947233" h="1419559">
                <a:moveTo>
                  <a:pt x="0" y="0"/>
                </a:moveTo>
                <a:lnTo>
                  <a:pt x="947233" y="0"/>
                </a:lnTo>
                <a:lnTo>
                  <a:pt x="947233" y="1419559"/>
                </a:lnTo>
                <a:lnTo>
                  <a:pt x="0" y="14195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Freeform 17"/>
          <p:cNvSpPr/>
          <p:nvPr/>
        </p:nvSpPr>
        <p:spPr>
          <a:xfrm>
            <a:off x="9566745" y="5209526"/>
            <a:ext cx="947233" cy="1419559"/>
          </a:xfrm>
          <a:custGeom>
            <a:avLst/>
            <a:gdLst/>
            <a:ahLst/>
            <a:cxnLst/>
            <a:rect l="l" t="t" r="r" b="b"/>
            <a:pathLst>
              <a:path w="947233" h="1419559">
                <a:moveTo>
                  <a:pt x="0" y="0"/>
                </a:moveTo>
                <a:lnTo>
                  <a:pt x="947233" y="0"/>
                </a:lnTo>
                <a:lnTo>
                  <a:pt x="947233" y="1419559"/>
                </a:lnTo>
                <a:lnTo>
                  <a:pt x="0" y="14195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8" name="Freeform 18"/>
          <p:cNvSpPr/>
          <p:nvPr/>
        </p:nvSpPr>
        <p:spPr>
          <a:xfrm>
            <a:off x="15954854" y="6128703"/>
            <a:ext cx="947233" cy="1419559"/>
          </a:xfrm>
          <a:custGeom>
            <a:avLst/>
            <a:gdLst/>
            <a:ahLst/>
            <a:cxnLst/>
            <a:rect l="l" t="t" r="r" b="b"/>
            <a:pathLst>
              <a:path w="947233" h="1419559">
                <a:moveTo>
                  <a:pt x="0" y="0"/>
                </a:moveTo>
                <a:lnTo>
                  <a:pt x="947233" y="0"/>
                </a:lnTo>
                <a:lnTo>
                  <a:pt x="947233" y="1419559"/>
                </a:lnTo>
                <a:lnTo>
                  <a:pt x="0" y="14195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9" name="TextBox 19"/>
          <p:cNvSpPr txBox="1"/>
          <p:nvPr/>
        </p:nvSpPr>
        <p:spPr>
          <a:xfrm>
            <a:off x="2004751" y="1804051"/>
            <a:ext cx="6925334" cy="101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76"/>
              </a:lnSpc>
            </a:pPr>
            <a:r>
              <a:rPr lang="en-US" sz="2900">
                <a:solidFill>
                  <a:srgbClr val="EDC34A"/>
                </a:solidFill>
                <a:latin typeface="Montserrat Bold"/>
              </a:rPr>
              <a:t>Etappe 1</a:t>
            </a:r>
          </a:p>
          <a:p>
            <a:pPr algn="just">
              <a:lnSpc>
                <a:spcPts val="4176"/>
              </a:lnSpc>
            </a:pPr>
            <a:r>
              <a:rPr lang="en-US" sz="2900">
                <a:solidFill>
                  <a:srgbClr val="000000"/>
                </a:solidFill>
                <a:latin typeface="Montserrat Bold"/>
              </a:rPr>
              <a:t>Zelfbewustzijn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05421" y="5112196"/>
            <a:ext cx="4390532" cy="101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76"/>
              </a:lnSpc>
            </a:pPr>
            <a:r>
              <a:rPr lang="en-US" sz="2900">
                <a:solidFill>
                  <a:srgbClr val="74959B"/>
                </a:solidFill>
                <a:latin typeface="Montserrat Bold"/>
              </a:rPr>
              <a:t>Etappe 2</a:t>
            </a:r>
          </a:p>
          <a:p>
            <a:pPr algn="r">
              <a:lnSpc>
                <a:spcPts val="4176"/>
              </a:lnSpc>
            </a:pPr>
            <a:r>
              <a:rPr lang="en-US" sz="2900">
                <a:solidFill>
                  <a:srgbClr val="000000"/>
                </a:solidFill>
                <a:latin typeface="Montserrat Bold"/>
              </a:rPr>
              <a:t>Betekenis voor jezelf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726709" y="4715476"/>
            <a:ext cx="4390532" cy="1573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76"/>
              </a:lnSpc>
            </a:pPr>
            <a:r>
              <a:rPr lang="en-US" sz="2900" err="1">
                <a:solidFill>
                  <a:srgbClr val="97BDDF"/>
                </a:solidFill>
                <a:latin typeface="Montserrat Bold"/>
              </a:rPr>
              <a:t>Etappe</a:t>
            </a:r>
            <a:r>
              <a:rPr lang="en-US" sz="2900">
                <a:solidFill>
                  <a:srgbClr val="97BDDF"/>
                </a:solidFill>
                <a:latin typeface="Montserrat Bold"/>
              </a:rPr>
              <a:t> 3</a:t>
            </a:r>
          </a:p>
          <a:p>
            <a:pPr>
              <a:lnSpc>
                <a:spcPts val="4176"/>
              </a:lnSpc>
            </a:pPr>
            <a:r>
              <a:rPr lang="en-US" sz="2900" err="1">
                <a:solidFill>
                  <a:srgbClr val="000000"/>
                </a:solidFill>
                <a:latin typeface="Montserrat Bold"/>
              </a:rPr>
              <a:t>Beste</a:t>
            </a:r>
            <a:r>
              <a:rPr lang="en-US" sz="290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900" err="1">
                <a:solidFill>
                  <a:srgbClr val="000000"/>
                </a:solidFill>
                <a:latin typeface="Montserrat Bold"/>
              </a:rPr>
              <a:t>ondersteuning</a:t>
            </a:r>
            <a:r>
              <a:rPr lang="en-US" sz="290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900" err="1">
                <a:solidFill>
                  <a:srgbClr val="000000"/>
                </a:solidFill>
                <a:latin typeface="Montserrat Bold"/>
              </a:rPr>
              <a:t>voor</a:t>
            </a:r>
            <a:r>
              <a:rPr lang="en-US" sz="2900">
                <a:solidFill>
                  <a:srgbClr val="000000"/>
                </a:solidFill>
                <a:latin typeface="Montserrat Bold"/>
              </a:rPr>
              <a:t> jou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378203" y="8047220"/>
            <a:ext cx="5009601" cy="103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76"/>
              </a:lnSpc>
            </a:pPr>
            <a:r>
              <a:rPr lang="en-US" sz="2900" err="1">
                <a:solidFill>
                  <a:srgbClr val="FFDE59"/>
                </a:solidFill>
                <a:latin typeface="Montserrat Bold"/>
              </a:rPr>
              <a:t>Etappe</a:t>
            </a:r>
            <a:r>
              <a:rPr lang="en-US" sz="2900">
                <a:solidFill>
                  <a:srgbClr val="FFDE59"/>
                </a:solidFill>
                <a:latin typeface="Montserrat Bold"/>
              </a:rPr>
              <a:t> 4</a:t>
            </a:r>
          </a:p>
          <a:p>
            <a:pPr algn="r">
              <a:lnSpc>
                <a:spcPts val="4176"/>
              </a:lnSpc>
            </a:pPr>
            <a:r>
              <a:rPr lang="en-US" sz="2900" err="1">
                <a:solidFill>
                  <a:srgbClr val="000000"/>
                </a:solidFill>
                <a:latin typeface="Montserrat Bold"/>
              </a:rPr>
              <a:t>Mogelijke</a:t>
            </a:r>
            <a:r>
              <a:rPr lang="en-US" sz="290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900" err="1">
                <a:solidFill>
                  <a:srgbClr val="000000"/>
                </a:solidFill>
                <a:latin typeface="Montserrat Bold"/>
              </a:rPr>
              <a:t>ondersteuning</a:t>
            </a:r>
            <a:endParaRPr lang="en-US" sz="2900">
              <a:solidFill>
                <a:srgbClr val="000000"/>
              </a:solidFill>
              <a:latin typeface="Montserrat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c3a9949-76f0-4ca6-8bf6-c18fbed1062f" xsi:nil="true"/>
    <lcf76f155ced4ddcb4097134ff3c332f xmlns="23703fb7-1dd0-4bd1-a10e-cdc6897e4ed2">
      <Terms xmlns="http://schemas.microsoft.com/office/infopath/2007/PartnerControls"/>
    </lcf76f155ced4ddcb4097134ff3c332f>
    <SharedWithUsers xmlns="5c3a9949-76f0-4ca6-8bf6-c18fbed1062f">
      <UserInfo>
        <DisplayName>Renee Seuren</DisplayName>
        <AccountId>18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45008EED3B6D469C950275FB9573BD" ma:contentTypeVersion="14" ma:contentTypeDescription="Een nieuw document maken." ma:contentTypeScope="" ma:versionID="05ad587b5f433df0f941a20d73c1384f">
  <xsd:schema xmlns:xsd="http://www.w3.org/2001/XMLSchema" xmlns:xs="http://www.w3.org/2001/XMLSchema" xmlns:p="http://schemas.microsoft.com/office/2006/metadata/properties" xmlns:ns2="23703fb7-1dd0-4bd1-a10e-cdc6897e4ed2" xmlns:ns3="5c3a9949-76f0-4ca6-8bf6-c18fbed1062f" targetNamespace="http://schemas.microsoft.com/office/2006/metadata/properties" ma:root="true" ma:fieldsID="60a2aead49827b880b1ac2398263e931" ns2:_="" ns3:_="">
    <xsd:import namespace="23703fb7-1dd0-4bd1-a10e-cdc6897e4ed2"/>
    <xsd:import namespace="5c3a9949-76f0-4ca6-8bf6-c18fbed106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703fb7-1dd0-4bd1-a10e-cdc6897e4e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3c0aa68d-9e68-4059-ad82-fcc8655c64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3a9949-76f0-4ca6-8bf6-c18fbed1062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02f65023-37d2-4929-94fa-1e72f2225098}" ma:internalName="TaxCatchAll" ma:showField="CatchAllData" ma:web="5c3a9949-76f0-4ca6-8bf6-c18fbed106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3FD76D4-C8D2-4B23-8414-EE39C88AFBC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2D73853-F634-4522-BC88-40030AECBDDB}">
  <ds:schemaRefs>
    <ds:schemaRef ds:uri="http://purl.org/dc/elements/1.1/"/>
    <ds:schemaRef ds:uri="5c3a9949-76f0-4ca6-8bf6-c18fbed1062f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23703fb7-1dd0-4bd1-a10e-cdc6897e4ed2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560F278-8F10-4592-B35D-3565CF5CD7D6}">
  <ds:schemaRefs>
    <ds:schemaRef ds:uri="23703fb7-1dd0-4bd1-a10e-cdc6897e4ed2"/>
    <ds:schemaRef ds:uri="5c3a9949-76f0-4ca6-8bf6-c18fbed1062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838</Words>
  <Application>Microsoft Office PowerPoint</Application>
  <PresentationFormat>Aangepast</PresentationFormat>
  <Paragraphs>193</Paragraphs>
  <Slides>27</Slides>
  <Notes>1</Notes>
  <HiddenSlides>0</HiddenSlides>
  <MMClips>3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28" baseType="lpstr"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Kopie van Presentatie programma pakket: beweging en voeding</dc:title>
  <dc:creator>Anne De Groote</dc:creator>
  <cp:lastModifiedBy>Anne De Groote</cp:lastModifiedBy>
  <cp:revision>3</cp:revision>
  <dcterms:created xsi:type="dcterms:W3CDTF">2006-08-16T00:00:00Z</dcterms:created>
  <dcterms:modified xsi:type="dcterms:W3CDTF">2024-10-30T13:37:03Z</dcterms:modified>
  <dc:identifier>DAF-z-nFQIY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0x010100D045008EED3B6D469C950275FB9573BD</vt:lpwstr>
  </property>
  <property fmtid="{D5CDD505-2E9C-101B-9397-08002B2CF9AE}" pid="3" name="MediaServiceImageTags">
    <vt:lpwstr/>
  </property>
</Properties>
</file>